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61"/>
  </p:notesMasterIdLst>
  <p:sldIdLst>
    <p:sldId id="260" r:id="rId2"/>
    <p:sldId id="272" r:id="rId3"/>
    <p:sldId id="411" r:id="rId4"/>
    <p:sldId id="315" r:id="rId5"/>
    <p:sldId id="412" r:id="rId6"/>
    <p:sldId id="317" r:id="rId7"/>
    <p:sldId id="413" r:id="rId8"/>
    <p:sldId id="321" r:id="rId9"/>
    <p:sldId id="414" r:id="rId10"/>
    <p:sldId id="354" r:id="rId11"/>
    <p:sldId id="356" r:id="rId12"/>
    <p:sldId id="357" r:id="rId13"/>
    <p:sldId id="358" r:id="rId14"/>
    <p:sldId id="359" r:id="rId15"/>
    <p:sldId id="360" r:id="rId16"/>
    <p:sldId id="415" r:id="rId17"/>
    <p:sldId id="384" r:id="rId18"/>
    <p:sldId id="385" r:id="rId19"/>
    <p:sldId id="386" r:id="rId20"/>
    <p:sldId id="387" r:id="rId21"/>
    <p:sldId id="388" r:id="rId22"/>
    <p:sldId id="389" r:id="rId23"/>
    <p:sldId id="390" r:id="rId24"/>
    <p:sldId id="338" r:id="rId25"/>
    <p:sldId id="345" r:id="rId26"/>
    <p:sldId id="346" r:id="rId27"/>
    <p:sldId id="416" r:id="rId28"/>
    <p:sldId id="350" r:id="rId29"/>
    <p:sldId id="352" r:id="rId30"/>
    <p:sldId id="392" r:id="rId31"/>
    <p:sldId id="365" r:id="rId32"/>
    <p:sldId id="351" r:id="rId33"/>
    <p:sldId id="353" r:id="rId34"/>
    <p:sldId id="361" r:id="rId35"/>
    <p:sldId id="366" r:id="rId36"/>
    <p:sldId id="367" r:id="rId37"/>
    <p:sldId id="418" r:id="rId38"/>
    <p:sldId id="419" r:id="rId39"/>
    <p:sldId id="368" r:id="rId40"/>
    <p:sldId id="417" r:id="rId41"/>
    <p:sldId id="369" r:id="rId42"/>
    <p:sldId id="394" r:id="rId43"/>
    <p:sldId id="395" r:id="rId44"/>
    <p:sldId id="396" r:id="rId45"/>
    <p:sldId id="397" r:id="rId46"/>
    <p:sldId id="420" r:id="rId47"/>
    <p:sldId id="372" r:id="rId48"/>
    <p:sldId id="405" r:id="rId49"/>
    <p:sldId id="421" r:id="rId50"/>
    <p:sldId id="375" r:id="rId51"/>
    <p:sldId id="422" r:id="rId52"/>
    <p:sldId id="423" r:id="rId53"/>
    <p:sldId id="409" r:id="rId54"/>
    <p:sldId id="424" r:id="rId55"/>
    <p:sldId id="270" r:id="rId56"/>
    <p:sldId id="425" r:id="rId57"/>
    <p:sldId id="376" r:id="rId58"/>
    <p:sldId id="377" r:id="rId59"/>
    <p:sldId id="312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984" y="15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241E1-6AE0-4C2C-ACCA-30F045F3433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5B48E-7FF5-4422-B2C8-8CB36B8BB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4839D-44F5-4741-8322-36C4160C75B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7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244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358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8201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3380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2673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233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8800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7951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0882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3124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4726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8FE8-0B95-4199-9F53-933912788E94}" type="datetime1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9637A-11D4-42A0-937C-45FCD8DF8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apastyle.org/apastyle/2017/02/how-to-cite-the-" TargetMode="Externa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A9923169-4894-430F-895C-ACA33E27E5B4}"/>
              </a:ext>
            </a:extLst>
          </p:cNvPr>
          <p:cNvSpPr txBox="1">
            <a:spLocks/>
          </p:cNvSpPr>
          <p:nvPr/>
        </p:nvSpPr>
        <p:spPr>
          <a:xfrm>
            <a:off x="2056210" y="5322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EB8C6405-EE9C-4B4A-AD7B-C01C58FE2E89}"/>
              </a:ext>
            </a:extLst>
          </p:cNvPr>
          <p:cNvSpPr txBox="1">
            <a:spLocks/>
          </p:cNvSpPr>
          <p:nvPr/>
        </p:nvSpPr>
        <p:spPr>
          <a:xfrm>
            <a:off x="2284810" y="837029"/>
            <a:ext cx="6686549" cy="4397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 rtl="1"/>
            <a:endParaRPr lang="en-US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E73C597-D489-4F54-A946-1B20191A68FA}"/>
              </a:ext>
            </a:extLst>
          </p:cNvPr>
          <p:cNvSpPr txBox="1"/>
          <p:nvPr/>
        </p:nvSpPr>
        <p:spPr>
          <a:xfrm>
            <a:off x="5742384" y="-26234"/>
            <a:ext cx="32231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الجمهورية العربية 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السورية</a:t>
            </a:r>
            <a:endParaRPr lang="ar-SY" sz="1800" b="1" dirty="0" smtClean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وزارة التعليم العالي والبحث العلمي</a:t>
            </a:r>
            <a:r>
              <a:rPr lang="ar-SA" sz="1800" b="1" dirty="0" smtClean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جامعة دمشق</a:t>
            </a:r>
            <a:endParaRPr lang="en-US" sz="1800" b="1" dirty="0">
              <a:effectLst/>
              <a:ea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كلية الهندسة الميكانيكية والكهربائية</a:t>
            </a:r>
            <a:b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قسم هندسة ال</a:t>
            </a:r>
            <a:r>
              <a:rPr lang="ar-SY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إ</a:t>
            </a:r>
            <a:r>
              <a:rPr lang="ar-SA" sz="1800" b="1" dirty="0">
                <a:effectLst/>
                <a:ea typeface="Simplified Arabic" panose="02020603050405020304" pitchFamily="18" charset="-78"/>
                <a:cs typeface="Simplified Arabic" panose="02020603050405020304" pitchFamily="18" charset="-78"/>
              </a:rPr>
              <a:t>لكترونيات والاتصالات 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078C2F2-2A97-4088-874B-3666F5180861}"/>
              </a:ext>
            </a:extLst>
          </p:cNvPr>
          <p:cNvSpPr txBox="1"/>
          <p:nvPr/>
        </p:nvSpPr>
        <p:spPr>
          <a:xfrm>
            <a:off x="179512" y="1755705"/>
            <a:ext cx="87918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rtl="1">
              <a:defRPr/>
            </a:pPr>
            <a:r>
              <a:rPr lang="ar-AE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سم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</a:t>
            </a:r>
            <a:r>
              <a:rPr lang="ar-AE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نار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نهائي/جلسة المناقشة العلنية 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لرسالة (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أطروحة)</a:t>
            </a:r>
            <a:r>
              <a:rPr lang="ar-AE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– </a:t>
            </a:r>
            <a:r>
              <a:rPr lang="ar-SA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ماجستير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(دكتوراه) </a:t>
            </a:r>
            <a:r>
              <a:rPr lang="ar-SY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هندسة</a:t>
            </a:r>
            <a:r>
              <a:rPr lang="ar-SA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Y" sz="2000" b="1" dirty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الاتصالات </a:t>
            </a:r>
            <a:r>
              <a:rPr lang="ar-SY" sz="2000" b="1" dirty="0" smtClean="0">
                <a:ea typeface="Simplified Arabic" panose="02020603050405020304" pitchFamily="18" charset="-78"/>
                <a:cs typeface="Simplified Arabic" panose="02020603050405020304" pitchFamily="18" charset="-78"/>
              </a:rPr>
              <a:t>المُتقدّمة (هندسة الإلكترونيات التطبيقية)</a:t>
            </a:r>
            <a:r>
              <a:rPr lang="ar-SY" sz="20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0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بعنوان:</a:t>
            </a:r>
            <a:endParaRPr lang="ar-SY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lnSpc>
                <a:spcPct val="100000"/>
              </a:lnSpc>
              <a:spcAft>
                <a:spcPts val="0"/>
              </a:spcAft>
              <a:defRPr/>
            </a:pPr>
            <a:endParaRPr lang="en-US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 rtl="1">
              <a:defRPr/>
            </a:pPr>
            <a:r>
              <a:rPr lang="ar-SY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العنوان باللغة العربية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ctr" defTabSz="457200">
              <a:defRPr/>
            </a:pPr>
            <a:r>
              <a:rPr lang="en-US" sz="28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Title in English</a:t>
            </a:r>
            <a:endParaRPr lang="en-US" sz="28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lvl="0" algn="ctr" defTabSz="457200" rtl="1">
              <a:defRPr/>
            </a:pP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إعداد</a:t>
            </a:r>
            <a:endParaRPr lang="ar-SY" sz="2400" b="1" dirty="0">
              <a:solidFill>
                <a:prstClr val="black"/>
              </a:solidFill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kumimoji="0" lang="ar-SY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cs typeface="Simplified Arabic" panose="02020603050405020304" pitchFamily="18" charset="-78"/>
              </a:rPr>
              <a:t>الطالب</a:t>
            </a:r>
            <a:endParaRPr kumimoji="0" lang="ar-SY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lnSpc>
                <a:spcPct val="150000"/>
              </a:lnSpc>
              <a:defRPr/>
            </a:pP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  </a:t>
            </a:r>
            <a:r>
              <a:rPr lang="ar-AE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المشرف</a:t>
            </a:r>
            <a:r>
              <a:rPr lang="ar-SY" sz="2400" b="1" dirty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 </a:t>
            </a:r>
            <a:r>
              <a:rPr lang="ar-SY" sz="2400" b="1" dirty="0" smtClean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العلمي					المشرف </a:t>
            </a:r>
            <a:r>
              <a:rPr lang="ar-SY" sz="2400" b="1" dirty="0" smtClean="0">
                <a:solidFill>
                  <a:prstClr val="black"/>
                </a:solidFill>
                <a:latin typeface="Century Gothic" panose="020B0502020202020204"/>
                <a:cs typeface="Simplified Arabic" panose="02020603050405020304" pitchFamily="18" charset="-78"/>
              </a:rPr>
              <a:t>المشارك</a:t>
            </a:r>
          </a:p>
          <a:p>
            <a:pPr lvl="0" algn="ctr" defTabSz="457200" rtl="1">
              <a:lnSpc>
                <a:spcPct val="150000"/>
              </a:lnSpc>
              <a:defRPr/>
            </a:pPr>
            <a:r>
              <a:rPr kumimoji="0" lang="ar-SY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cs typeface="Simplified Arabic" panose="02020603050405020304" pitchFamily="18" charset="-78"/>
              </a:rPr>
              <a:t>أ.د.</a:t>
            </a:r>
            <a:r>
              <a:rPr kumimoji="0" lang="ar-SY" sz="2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cs typeface="Simplified Arabic" panose="02020603050405020304" pitchFamily="18" charset="-78"/>
              </a:rPr>
              <a:t>                                  د.</a:t>
            </a:r>
            <a:endParaRPr kumimoji="0" lang="ar-SY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sz="24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اليوم/ الشهر/ العام</a:t>
            </a:r>
          </a:p>
          <a:p>
            <a:pPr lvl="0" algn="ctr" defTabSz="457200" rtl="1">
              <a:defRPr/>
            </a:pPr>
            <a:endParaRPr lang="ar-SY" sz="24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ctr" defTabSz="457200" rtl="1">
              <a:defRPr/>
            </a:pPr>
            <a:r>
              <a:rPr lang="ar-SY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(عدم إظهار رقم الشريحة الأولى)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70" y="285371"/>
            <a:ext cx="1543050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497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39752" y="41410"/>
            <a:ext cx="3856903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النظرية(</a:t>
            </a:r>
            <a:r>
              <a:rPr lang="ar-SY" sz="3200" b="1" dirty="0" smtClean="0"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/1</a:t>
            </a:r>
            <a:r>
              <a:rPr lang="ar-SY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279986" y="6304448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10</a:t>
            </a:fld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9" name="مستطيل 13"/>
          <p:cNvSpPr/>
          <p:nvPr/>
        </p:nvSpPr>
        <p:spPr>
          <a:xfrm>
            <a:off x="683568" y="5877272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ملاحظة: عدد الشرائح الإجمالي للبند الرئيسي وعدد الشرائح للعناوين الفرعية متغيرين تبعاً للحاجة</a:t>
            </a:r>
            <a:endParaRPr lang="en-US" sz="2000" b="1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24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النظرية(</a:t>
            </a:r>
            <a:r>
              <a:rPr lang="ar-SY" sz="3200" b="1" dirty="0" smtClean="0"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/2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أول (2/2)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11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39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النظرية(</a:t>
            </a:r>
            <a:r>
              <a:rPr lang="ar-SY" sz="3200" b="1" dirty="0" smtClean="0"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/3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ثاني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12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39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النظرية(</a:t>
            </a:r>
            <a:r>
              <a:rPr lang="ar-SY" sz="3200" b="1" dirty="0" smtClean="0"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/4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ثاني (2/2)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13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339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النظرية(</a:t>
            </a:r>
            <a:r>
              <a:rPr lang="ar-SY" sz="3200" b="1" dirty="0" smtClean="0"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/5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ثالث (2/1)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14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0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27784" y="41410"/>
            <a:ext cx="3568871" cy="620688"/>
          </a:xfrm>
        </p:spPr>
        <p:txBody>
          <a:bodyPr>
            <a:norm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الأساسيات 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النظرية(</a:t>
            </a:r>
            <a:r>
              <a:rPr lang="ar-SY" sz="3200" b="1" dirty="0" smtClean="0"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/</a:t>
            </a:r>
            <a:r>
              <a:rPr lang="ar-SY" sz="3200" b="1" dirty="0" smtClean="0">
                <a:cs typeface="Simplified Arabic" panose="02020603050405020304" pitchFamily="18" charset="-78"/>
              </a:rPr>
              <a:t>6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)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52378" y="1146454"/>
            <a:ext cx="84355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مفاهيم/مبادئ/تصنيف/طرائق/نماذج</a:t>
            </a: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مخطط أو شكل (مع وضع معلومات المرجع المختزلة المأخوذ منه المخطط أو الشكل) 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ar-SY" sz="2000" b="1" dirty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lvl="0" indent="-342900" algn="r" rtl="1">
              <a:lnSpc>
                <a:spcPct val="150000"/>
              </a:lnSpc>
              <a:buFontTx/>
              <a:buChar char="-"/>
            </a:pPr>
            <a:endParaRPr lang="en-US" sz="2000" b="1" dirty="0">
              <a:latin typeface="Simplified Arabic" pitchFamily="18" charset="-78"/>
              <a:cs typeface="Simplified Arabic" pitchFamily="18" charset="-78"/>
            </a:endParaRPr>
          </a:p>
          <a:p>
            <a:pPr lvl="0" algn="r" rtl="1">
              <a:lnSpc>
                <a:spcPct val="150000"/>
              </a:lnSpc>
            </a:pP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940152" y="746344"/>
            <a:ext cx="2798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عنوان فرعي ثالث (2/2)</a:t>
            </a:r>
            <a:endParaRPr lang="en-US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3116223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792088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15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90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16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773820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DDB78A5-899C-48D6-8A4C-A33DD37E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7" y="6393798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17</a:t>
            </a:fld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5F76963-6D42-468E-A4A3-D2968C38B6B4}"/>
              </a:ext>
            </a:extLst>
          </p:cNvPr>
          <p:cNvSpPr/>
          <p:nvPr/>
        </p:nvSpPr>
        <p:spPr>
          <a:xfrm>
            <a:off x="69427" y="849018"/>
            <a:ext cx="875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(First author)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et al. (year). Title,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Journal [1]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69427" y="1433792"/>
            <a:ext cx="8995443" cy="13696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المضمون</a:t>
            </a:r>
            <a:r>
              <a:rPr lang="ar-SY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  <a:r>
              <a:rPr lang="en-US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	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- </a:t>
            </a:r>
            <a:endParaRPr lang="ar-SY" sz="2000" dirty="0" smtClean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	-</a:t>
            </a:r>
            <a:endParaRPr lang="ar-SY" sz="2000" dirty="0"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9" name="مستطيل 4"/>
          <p:cNvSpPr/>
          <p:nvPr/>
        </p:nvSpPr>
        <p:spPr>
          <a:xfrm>
            <a:off x="2627784" y="126505"/>
            <a:ext cx="3307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</a:t>
            </a:r>
            <a:r>
              <a:rPr lang="ar-EG" sz="2800" b="1" dirty="0"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3"/>
          <p:cNvSpPr/>
          <p:nvPr/>
        </p:nvSpPr>
        <p:spPr>
          <a:xfrm>
            <a:off x="6615206" y="387353"/>
            <a:ext cx="2295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الدراسة </a:t>
            </a:r>
            <a:r>
              <a:rPr lang="ar-EG" sz="2400" b="1" u="sng" dirty="0">
                <a:cs typeface="Simplified Arabic" panose="02020603050405020304" pitchFamily="18" charset="-78"/>
              </a:rPr>
              <a:t>الأولى</a:t>
            </a:r>
            <a:r>
              <a:rPr lang="ar-SY" sz="2400" b="1" u="sng" dirty="0">
                <a:cs typeface="Simplified Arabic" panose="02020603050405020304" pitchFamily="18" charset="-78"/>
              </a:rPr>
              <a:t> (3/1)</a:t>
            </a:r>
            <a:endParaRPr lang="en-US" sz="2400" u="sng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38A1F7A-0AB6-57E7-5C8A-37F7BFA66E66}"/>
              </a:ext>
            </a:extLst>
          </p:cNvPr>
          <p:cNvSpPr txBox="1"/>
          <p:nvPr/>
        </p:nvSpPr>
        <p:spPr>
          <a:xfrm>
            <a:off x="140677" y="2827619"/>
            <a:ext cx="8986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0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المبدأ</a:t>
            </a:r>
            <a:r>
              <a:rPr lang="ar-SY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ar-SY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ar-SY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Y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   -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84704" y="4736890"/>
            <a:ext cx="24801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u="sng" dirty="0">
                <a:latin typeface="Simplified Arabic" pitchFamily="18" charset="-78"/>
                <a:cs typeface="Simplified Arabic" pitchFamily="18" charset="-78"/>
              </a:rPr>
              <a:t>أدوات المحاكاة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: - البرمجية </a:t>
            </a: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               - البرمجية</a:t>
            </a:r>
            <a:endParaRPr lang="en-US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0236" y="6254858"/>
            <a:ext cx="7395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ملاحظة: عدد الشرائح الإجمالي للبند الرئيسي وعدد الشرائح للعناوين الفرعية متغيرين تبعاً للحاجة</a:t>
            </a:r>
            <a:endParaRPr lang="en-US" b="1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447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DDB78A5-899C-48D6-8A4C-A33DD37E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7" y="6393798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18</a:t>
            </a:fld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5292080" y="1076712"/>
            <a:ext cx="348475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جدول موسطات محاكاة الشبكة/المنظومة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9" name="مستطيل 4"/>
          <p:cNvSpPr/>
          <p:nvPr/>
        </p:nvSpPr>
        <p:spPr>
          <a:xfrm>
            <a:off x="2627784" y="126505"/>
            <a:ext cx="3466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(21/2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3"/>
          <p:cNvSpPr/>
          <p:nvPr/>
        </p:nvSpPr>
        <p:spPr>
          <a:xfrm>
            <a:off x="6109162" y="503710"/>
            <a:ext cx="2816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 smtClean="0">
                <a:cs typeface="Simplified Arabic" panose="02020603050405020304" pitchFamily="18" charset="-78"/>
              </a:rPr>
              <a:t>تتمة الدراسة </a:t>
            </a:r>
            <a:r>
              <a:rPr lang="ar-EG" sz="2400" b="1" u="sng" dirty="0">
                <a:cs typeface="Simplified Arabic" panose="02020603050405020304" pitchFamily="18" charset="-78"/>
              </a:rPr>
              <a:t>الأولى</a:t>
            </a:r>
            <a:r>
              <a:rPr lang="ar-SY" sz="2400" b="1" u="sng" dirty="0">
                <a:cs typeface="Simplified Arabic" panose="02020603050405020304" pitchFamily="18" charset="-78"/>
              </a:rPr>
              <a:t> (3/2)</a:t>
            </a:r>
            <a:endParaRPr lang="en-US" sz="2400" u="sng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1267147" y="1076712"/>
            <a:ext cx="23753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مخطط الشبكة/المنظومة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1090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54B9D7A-54E1-4712-83F2-91A0D7CC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33" y="6412652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19</a:t>
            </a:fld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CBEA5D5-C51C-4020-BC65-48AAECD51CE6}"/>
              </a:ext>
            </a:extLst>
          </p:cNvPr>
          <p:cNvSpPr/>
          <p:nvPr/>
        </p:nvSpPr>
        <p:spPr>
          <a:xfrm>
            <a:off x="254381" y="4437112"/>
            <a:ext cx="86229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4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</a:t>
            </a:r>
            <a:r>
              <a:rPr lang="ar-SY" sz="2400" b="1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الاستنتاجات</a:t>
            </a:r>
            <a:endParaRPr lang="ar-EG" sz="2300" b="1" u="sng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endParaRPr lang="ar-EG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ستطيل 4"/>
          <p:cNvSpPr/>
          <p:nvPr/>
        </p:nvSpPr>
        <p:spPr>
          <a:xfrm>
            <a:off x="2294403" y="126505"/>
            <a:ext cx="337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(21/3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ستطيل 3"/>
          <p:cNvSpPr/>
          <p:nvPr/>
        </p:nvSpPr>
        <p:spPr>
          <a:xfrm>
            <a:off x="6176502" y="376719"/>
            <a:ext cx="2816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تتمة الدراسة </a:t>
            </a:r>
            <a:r>
              <a:rPr lang="ar-EG" sz="2400" b="1" u="sng" dirty="0">
                <a:cs typeface="Simplified Arabic" panose="02020603050405020304" pitchFamily="18" charset="-78"/>
              </a:rPr>
              <a:t>الأولى</a:t>
            </a:r>
            <a:r>
              <a:rPr lang="ar-SY" sz="2400" b="1" u="sng" dirty="0">
                <a:cs typeface="Simplified Arabic" panose="02020603050405020304" pitchFamily="18" charset="-78"/>
              </a:rPr>
              <a:t> (3/3)</a:t>
            </a:r>
            <a:endParaRPr lang="en-US" sz="2400" u="sng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29E3746-03EE-4CCF-0E02-E92569860572}"/>
              </a:ext>
            </a:extLst>
          </p:cNvPr>
          <p:cNvSpPr txBox="1"/>
          <p:nvPr/>
        </p:nvSpPr>
        <p:spPr>
          <a:xfrm>
            <a:off x="756116" y="1300049"/>
            <a:ext cx="307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(2)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5441900" y="1292403"/>
            <a:ext cx="286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(1)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7404898" y="838384"/>
            <a:ext cx="158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بعض النتائج</a:t>
            </a:r>
            <a:endParaRPr lang="en-US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7373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2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88932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DDB78A5-899C-48D6-8A4C-A33DD37E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7" y="6393798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20</a:t>
            </a:fld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5F76963-6D42-468E-A4A3-D2968C38B6B4}"/>
              </a:ext>
            </a:extLst>
          </p:cNvPr>
          <p:cNvSpPr/>
          <p:nvPr/>
        </p:nvSpPr>
        <p:spPr>
          <a:xfrm>
            <a:off x="69427" y="849018"/>
            <a:ext cx="875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(First author)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et al. (year). Title,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Journal [2]</a:t>
            </a:r>
            <a:endParaRPr lang="en-US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69427" y="1433792"/>
            <a:ext cx="8995443" cy="13696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المضمون</a:t>
            </a:r>
            <a:r>
              <a:rPr lang="ar-SY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  <a:r>
              <a:rPr lang="en-US" sz="23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	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en-US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- </a:t>
            </a:r>
            <a:endParaRPr lang="ar-SY" sz="2000" dirty="0" smtClean="0"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	-</a:t>
            </a:r>
            <a:endParaRPr lang="ar-SY" sz="2000" dirty="0"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9" name="مستطيل 4"/>
          <p:cNvSpPr/>
          <p:nvPr/>
        </p:nvSpPr>
        <p:spPr>
          <a:xfrm>
            <a:off x="2627784" y="126505"/>
            <a:ext cx="33077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(21/4)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3"/>
          <p:cNvSpPr/>
          <p:nvPr/>
        </p:nvSpPr>
        <p:spPr>
          <a:xfrm>
            <a:off x="6674472" y="418892"/>
            <a:ext cx="2300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الدراسة </a:t>
            </a:r>
            <a:r>
              <a:rPr lang="ar-SY" sz="2400" b="1" u="sng" dirty="0" smtClean="0">
                <a:cs typeface="Simplified Arabic" panose="02020603050405020304" pitchFamily="18" charset="-78"/>
              </a:rPr>
              <a:t>الثانية </a:t>
            </a:r>
            <a:r>
              <a:rPr lang="ar-SY" sz="2400" b="1" u="sng" dirty="0">
                <a:cs typeface="Simplified Arabic" panose="02020603050405020304" pitchFamily="18" charset="-78"/>
              </a:rPr>
              <a:t>(3/1)</a:t>
            </a:r>
            <a:endParaRPr lang="en-US" sz="2400" u="sng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38A1F7A-0AB6-57E7-5C8A-37F7BFA66E66}"/>
              </a:ext>
            </a:extLst>
          </p:cNvPr>
          <p:cNvSpPr txBox="1"/>
          <p:nvPr/>
        </p:nvSpPr>
        <p:spPr>
          <a:xfrm>
            <a:off x="140677" y="2827619"/>
            <a:ext cx="8986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0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المبدأ</a:t>
            </a:r>
            <a:r>
              <a:rPr lang="ar-SY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ar-SY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</a:t>
            </a:r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  <a:endParaRPr lang="ar-SY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Y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   -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84704" y="4736890"/>
            <a:ext cx="24801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000" b="1" u="sng" dirty="0">
                <a:latin typeface="Simplified Arabic" pitchFamily="18" charset="-78"/>
                <a:cs typeface="Simplified Arabic" pitchFamily="18" charset="-78"/>
              </a:rPr>
              <a:t>أدوات المحاكاة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: - البرمجية </a:t>
            </a: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                - البرمجية</a:t>
            </a:r>
            <a:endParaRPr lang="en-US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4560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CDDB78A5-899C-48D6-8A4C-A33DD37EB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427" y="6393798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21</a:t>
            </a:fld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5292080" y="1076712"/>
            <a:ext cx="348475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جدول موسطات محاكاة الشبكة/المنظومة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9" name="مستطيل 4"/>
          <p:cNvSpPr/>
          <p:nvPr/>
        </p:nvSpPr>
        <p:spPr>
          <a:xfrm>
            <a:off x="2627784" y="126505"/>
            <a:ext cx="3466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(21/5)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3"/>
          <p:cNvSpPr/>
          <p:nvPr/>
        </p:nvSpPr>
        <p:spPr>
          <a:xfrm>
            <a:off x="6113478" y="497188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 smtClean="0">
                <a:cs typeface="Simplified Arabic" panose="02020603050405020304" pitchFamily="18" charset="-78"/>
              </a:rPr>
              <a:t>تتمة الدراسة </a:t>
            </a:r>
            <a:r>
              <a:rPr lang="ar-EG" sz="2400" b="1" u="sng" dirty="0" smtClean="0">
                <a:cs typeface="Simplified Arabic" panose="02020603050405020304" pitchFamily="18" charset="-78"/>
              </a:rPr>
              <a:t>ال</a:t>
            </a:r>
            <a:r>
              <a:rPr lang="ar-SY" sz="2400" b="1" u="sng" dirty="0" smtClean="0">
                <a:cs typeface="Simplified Arabic" panose="02020603050405020304" pitchFamily="18" charset="-78"/>
              </a:rPr>
              <a:t>ثانية </a:t>
            </a:r>
            <a:r>
              <a:rPr lang="ar-SY" sz="2400" b="1" u="sng" dirty="0">
                <a:cs typeface="Simplified Arabic" panose="02020603050405020304" pitchFamily="18" charset="-78"/>
              </a:rPr>
              <a:t>(3/2)</a:t>
            </a:r>
            <a:endParaRPr lang="en-US" sz="2400" u="sng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43B8AFD-C188-474E-8C97-D54F51C086D0}"/>
              </a:ext>
            </a:extLst>
          </p:cNvPr>
          <p:cNvSpPr txBox="1"/>
          <p:nvPr/>
        </p:nvSpPr>
        <p:spPr>
          <a:xfrm>
            <a:off x="1267147" y="1076712"/>
            <a:ext cx="237535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مخطط الشبكة/المنظومة</a:t>
            </a:r>
            <a:endParaRPr lang="ar-SY" sz="2000" dirty="0"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6454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54B9D7A-54E1-4712-83F2-91A0D7CC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33" y="6412652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22</a:t>
            </a:fld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CBEA5D5-C51C-4020-BC65-48AAECD51CE6}"/>
              </a:ext>
            </a:extLst>
          </p:cNvPr>
          <p:cNvSpPr/>
          <p:nvPr/>
        </p:nvSpPr>
        <p:spPr>
          <a:xfrm>
            <a:off x="254381" y="4437112"/>
            <a:ext cx="86229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4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</a:t>
            </a:r>
            <a:r>
              <a:rPr lang="ar-SY" sz="2400" b="1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الاستنتاجات</a:t>
            </a:r>
            <a:endParaRPr lang="ar-EG" sz="2300" b="1" u="sng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endParaRPr lang="ar-EG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ستطيل 4"/>
          <p:cNvSpPr/>
          <p:nvPr/>
        </p:nvSpPr>
        <p:spPr>
          <a:xfrm>
            <a:off x="2294403" y="126505"/>
            <a:ext cx="337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(21/6)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ستطيل 3"/>
          <p:cNvSpPr/>
          <p:nvPr/>
        </p:nvSpPr>
        <p:spPr>
          <a:xfrm>
            <a:off x="6171693" y="376719"/>
            <a:ext cx="2821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تتمة الدراسة </a:t>
            </a:r>
            <a:r>
              <a:rPr lang="ar-SY" sz="2400" b="1" u="sng" dirty="0" smtClean="0">
                <a:cs typeface="Simplified Arabic" panose="02020603050405020304" pitchFamily="18" charset="-78"/>
              </a:rPr>
              <a:t>الثانية </a:t>
            </a:r>
            <a:r>
              <a:rPr lang="ar-SY" sz="2400" b="1" u="sng" dirty="0">
                <a:cs typeface="Simplified Arabic" panose="02020603050405020304" pitchFamily="18" charset="-78"/>
              </a:rPr>
              <a:t>(3/3)</a:t>
            </a:r>
            <a:endParaRPr lang="en-US" sz="2400" u="sng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29E3746-03EE-4CCF-0E02-E92569860572}"/>
              </a:ext>
            </a:extLst>
          </p:cNvPr>
          <p:cNvSpPr txBox="1"/>
          <p:nvPr/>
        </p:nvSpPr>
        <p:spPr>
          <a:xfrm>
            <a:off x="756116" y="1300049"/>
            <a:ext cx="307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(2)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5441900" y="1292403"/>
            <a:ext cx="286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(1)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7404898" y="838384"/>
            <a:ext cx="158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بعض النتائج</a:t>
            </a:r>
            <a:endParaRPr lang="en-US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8329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54B9D7A-54E1-4712-83F2-91A0D7CCA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33" y="6412652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algn="l" defTabSz="914400"/>
              <a:t>23</a:t>
            </a:fld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CBEA5D5-C51C-4020-BC65-48AAECD51CE6}"/>
              </a:ext>
            </a:extLst>
          </p:cNvPr>
          <p:cNvSpPr/>
          <p:nvPr/>
        </p:nvSpPr>
        <p:spPr>
          <a:xfrm>
            <a:off x="254381" y="4437112"/>
            <a:ext cx="86229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400" b="1" u="sng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بعض </a:t>
            </a:r>
            <a:r>
              <a:rPr lang="ar-SY" sz="2400" b="1" u="sng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الاستنتاجات</a:t>
            </a:r>
            <a:endParaRPr lang="ar-EG" sz="2300" b="1" u="sng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</a:t>
            </a:r>
          </a:p>
          <a:p>
            <a:pPr algn="r" rtl="1"/>
            <a:r>
              <a:rPr lang="ar-SY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- </a:t>
            </a:r>
            <a:endParaRPr lang="ar-EG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مستطيل 4"/>
          <p:cNvSpPr/>
          <p:nvPr/>
        </p:nvSpPr>
        <p:spPr>
          <a:xfrm>
            <a:off x="2051720" y="126505"/>
            <a:ext cx="36186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(21/18)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ستطيل 3"/>
          <p:cNvSpPr/>
          <p:nvPr/>
        </p:nvSpPr>
        <p:spPr>
          <a:xfrm>
            <a:off x="5940860" y="376719"/>
            <a:ext cx="3052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u="sng" dirty="0">
                <a:cs typeface="Simplified Arabic" panose="02020603050405020304" pitchFamily="18" charset="-78"/>
              </a:rPr>
              <a:t>تتمة الدراسة </a:t>
            </a:r>
            <a:r>
              <a:rPr lang="ar-SY" sz="2400" b="1" u="sng" dirty="0" smtClean="0">
                <a:cs typeface="Simplified Arabic" panose="02020603050405020304" pitchFamily="18" charset="-78"/>
              </a:rPr>
              <a:t>السادسة </a:t>
            </a:r>
            <a:r>
              <a:rPr lang="ar-SY" sz="2400" b="1" u="sng" dirty="0">
                <a:cs typeface="Simplified Arabic" panose="02020603050405020304" pitchFamily="18" charset="-78"/>
              </a:rPr>
              <a:t>(3/3)</a:t>
            </a:r>
            <a:endParaRPr lang="en-US" sz="2400" u="sng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29E3746-03EE-4CCF-0E02-E92569860572}"/>
              </a:ext>
            </a:extLst>
          </p:cNvPr>
          <p:cNvSpPr txBox="1"/>
          <p:nvPr/>
        </p:nvSpPr>
        <p:spPr>
          <a:xfrm>
            <a:off x="756116" y="1300049"/>
            <a:ext cx="307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(2)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5441900" y="1292403"/>
            <a:ext cx="2868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Y" dirty="0" smtClean="0"/>
              <a:t>عنوان منحني الأداء (1)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4385F56-BDBF-09B0-F2EB-D76AF106D3A6}"/>
              </a:ext>
            </a:extLst>
          </p:cNvPr>
          <p:cNvSpPr txBox="1"/>
          <p:nvPr/>
        </p:nvSpPr>
        <p:spPr>
          <a:xfrm>
            <a:off x="7404898" y="838384"/>
            <a:ext cx="158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بعض النتائج</a:t>
            </a:r>
            <a:endParaRPr lang="en-US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60" y="5661248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lnSpc>
                <a:spcPct val="150000"/>
              </a:lnSpc>
            </a:pPr>
            <a:r>
              <a:rPr lang="ar-SY" sz="1400" b="1" dirty="0"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sz="1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448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24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486470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="" xmlns:a16="http://schemas.microsoft.com/office/drawing/2014/main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="" xmlns:a16="http://schemas.microsoft.com/office/drawing/2014/main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="" xmlns:a16="http://schemas.microsoft.com/office/drawing/2014/main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="" xmlns:a16="http://schemas.microsoft.com/office/drawing/2014/main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="" xmlns:a16="http://schemas.microsoft.com/office/drawing/2014/main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="" xmlns:a16="http://schemas.microsoft.com/office/drawing/2014/main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/>
                        <a:t>[1]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/>
                        <a:t>[2]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2627784" y="99619"/>
            <a:ext cx="36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(21/19)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08304" y="622838"/>
            <a:ext cx="1611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ملخص (3/1)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9653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25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210564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="" xmlns:a16="http://schemas.microsoft.com/office/drawing/2014/main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="" xmlns:a16="http://schemas.microsoft.com/office/drawing/2014/main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="" xmlns:a16="http://schemas.microsoft.com/office/drawing/2014/main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="" xmlns:a16="http://schemas.microsoft.com/office/drawing/2014/main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="" xmlns:a16="http://schemas.microsoft.com/office/drawing/2014/main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="" xmlns:a16="http://schemas.microsoft.com/office/drawing/2014/main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[3]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[4]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1763688" y="99619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ملخص 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(21/20)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08304" y="622838"/>
            <a:ext cx="1611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ملخص (3/2)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73325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0F98295-7247-4EBA-88AC-005210C18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15824"/>
            <a:ext cx="984019" cy="365125"/>
          </a:xfrm>
        </p:spPr>
        <p:txBody>
          <a:bodyPr/>
          <a:lstStyle/>
          <a:p>
            <a:pPr algn="l" defTabSz="914400"/>
            <a:fld id="{C489637A-11D4-42A0-937C-45FCD8DF8B40}" type="slidenum">
              <a:rPr lang="en-US" sz="4000" b="1" smtClean="0">
                <a:solidFill>
                  <a:schemeClr val="tx2">
                    <a:lumMod val="50000"/>
                  </a:schemeClr>
                </a:solidFill>
              </a:rPr>
              <a:pPr algn="l" defTabSz="914400"/>
              <a:t>26</a:t>
            </a:fld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62582BDC-2BF3-46AB-9F70-40454FC37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12279"/>
              </p:ext>
            </p:extLst>
          </p:nvPr>
        </p:nvGraphicFramePr>
        <p:xfrm>
          <a:off x="118993" y="1340768"/>
          <a:ext cx="8823858" cy="390670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2176">
                  <a:extLst>
                    <a:ext uri="{9D8B030D-6E8A-4147-A177-3AD203B41FA5}">
                      <a16:colId xmlns="" xmlns:a16="http://schemas.microsoft.com/office/drawing/2014/main" val="3104814401"/>
                    </a:ext>
                  </a:extLst>
                </a:gridCol>
                <a:gridCol w="749016">
                  <a:extLst>
                    <a:ext uri="{9D8B030D-6E8A-4147-A177-3AD203B41FA5}">
                      <a16:colId xmlns="" xmlns:a16="http://schemas.microsoft.com/office/drawing/2014/main" val="2163783313"/>
                    </a:ext>
                  </a:extLst>
                </a:gridCol>
                <a:gridCol w="661335">
                  <a:extLst>
                    <a:ext uri="{9D8B030D-6E8A-4147-A177-3AD203B41FA5}">
                      <a16:colId xmlns="" xmlns:a16="http://schemas.microsoft.com/office/drawing/2014/main" val="2662258249"/>
                    </a:ext>
                  </a:extLst>
                </a:gridCol>
                <a:gridCol w="3434342">
                  <a:extLst>
                    <a:ext uri="{9D8B030D-6E8A-4147-A177-3AD203B41FA5}">
                      <a16:colId xmlns="" xmlns:a16="http://schemas.microsoft.com/office/drawing/2014/main" val="854529843"/>
                    </a:ext>
                  </a:extLst>
                </a:gridCol>
                <a:gridCol w="2207845">
                  <a:extLst>
                    <a:ext uri="{9D8B030D-6E8A-4147-A177-3AD203B41FA5}">
                      <a16:colId xmlns="" xmlns:a16="http://schemas.microsoft.com/office/drawing/2014/main" val="2934616009"/>
                    </a:ext>
                  </a:extLst>
                </a:gridCol>
                <a:gridCol w="999144">
                  <a:extLst>
                    <a:ext uri="{9D8B030D-6E8A-4147-A177-3AD203B41FA5}">
                      <a16:colId xmlns="" xmlns:a16="http://schemas.microsoft.com/office/drawing/2014/main" val="1982469290"/>
                    </a:ext>
                  </a:extLst>
                </a:gridCol>
              </a:tblGrid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المرجع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الباحث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التاريخ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المبدأ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أهم النتائج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Y" sz="1800" dirty="0"/>
                        <a:t>البرمجية المستخدمة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2167634930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[5]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al.</a:t>
                      </a:r>
                      <a:endParaRPr lang="ar-SY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itchFamily="18" charset="-78"/>
                        <a:cs typeface="Simplified Arabic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EG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latin typeface="Simplified Arabic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</a:t>
                      </a:r>
                      <a:endParaRPr lang="en-US" sz="1800" dirty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rtl="0"/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456315281"/>
                  </a:ext>
                </a:extLst>
              </a:tr>
              <a:tr h="1525937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1600" dirty="0" smtClean="0"/>
                        <a:t>[6]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</a:t>
                      </a:r>
                      <a:r>
                        <a:rPr lang="en-US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author Initials and Name)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</a:t>
                      </a: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ar-SY" sz="16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>
                          <a:latin typeface="Simplified Arabic" panose="02020603050405020304" pitchFamily="18" charset="-78"/>
                          <a:cs typeface="Simplified Arabic" panose="02020603050405020304" pitchFamily="18" charset="-78"/>
                        </a:rPr>
                        <a:t>- </a:t>
                      </a:r>
                      <a:endParaRPr lang="ar-SY" sz="1800" dirty="0" smtClean="0">
                        <a:latin typeface="Simplified Arabic" panose="02020603050405020304" pitchFamily="18" charset="-78"/>
                        <a:cs typeface="Simplified Arabic" panose="02020603050405020304" pitchFamily="18" charset="-78"/>
                      </a:endParaRPr>
                    </a:p>
                    <a:p>
                      <a:pPr algn="just" rtl="1">
                        <a:lnSpc>
                          <a:spcPct val="100000"/>
                        </a:lnSpc>
                      </a:pPr>
                      <a:r>
                        <a:rPr lang="ar-SY" sz="1800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EG" sz="1600" dirty="0">
                        <a:effectLst/>
                        <a:latin typeface="Simplified Arabic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 </a:t>
                      </a:r>
                      <a:endParaRPr lang="ar-SY" dirty="0" smtClean="0">
                        <a:effectLst/>
                        <a:latin typeface="Simplified Arabic" panose="02020603050405020304" pitchFamily="18" charset="-78"/>
                        <a:ea typeface="Times New Roman" panose="02020603050405020304" pitchFamily="18" charset="0"/>
                        <a:cs typeface="Simplified Arabic" pitchFamily="18" charset="-78"/>
                      </a:endParaRPr>
                    </a:p>
                    <a:p>
                      <a:pPr marL="0" indent="0" algn="r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dirty="0" smtClean="0">
                          <a:effectLst/>
                          <a:latin typeface="Simplified Arabic" panose="02020603050405020304" pitchFamily="18" charset="-78"/>
                          <a:ea typeface="Times New Roman" panose="02020603050405020304" pitchFamily="18" charset="0"/>
                          <a:cs typeface="Simplified Arabic" pitchFamily="18" charset="-78"/>
                        </a:rPr>
                        <a:t>-</a:t>
                      </a:r>
                      <a:endParaRPr lang="ar-SY" sz="1800" dirty="0">
                        <a:effectLst/>
                        <a:latin typeface="Simplified Arabic" pitchFamily="18" charset="-78"/>
                        <a:ea typeface="+mn-ea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</a:p>
                    <a:p>
                      <a:pPr marL="0" indent="0" algn="just" rtl="1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SY" sz="18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- </a:t>
                      </a:r>
                      <a:endParaRPr lang="ar-SY" sz="18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ar-SY" sz="1800" dirty="0">
                        <a:latin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824960797"/>
                  </a:ext>
                </a:extLst>
              </a:tr>
            </a:tbl>
          </a:graphicData>
        </a:graphic>
      </p:graphicFrame>
      <p:sp>
        <p:nvSpPr>
          <p:cNvPr id="6" name="مستطيل 4"/>
          <p:cNvSpPr/>
          <p:nvPr/>
        </p:nvSpPr>
        <p:spPr>
          <a:xfrm>
            <a:off x="1763688" y="99619"/>
            <a:ext cx="4464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ملخص 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الدراس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ات</a:t>
            </a:r>
            <a:r>
              <a:rPr lang="ar-AE" sz="28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2800" b="1" dirty="0">
                <a:latin typeface="Simplified Arabic" pitchFamily="18" charset="-78"/>
                <a:cs typeface="Simplified Arabic" pitchFamily="18" charset="-78"/>
              </a:rPr>
              <a:t>المرجعية</a:t>
            </a: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(21/21)</a:t>
            </a:r>
            <a:endParaRPr lang="en-US" sz="28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08304" y="622838"/>
            <a:ext cx="1611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ملخص (3/3)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72273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27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91159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5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28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5940152" y="692696"/>
            <a:ext cx="30133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أدوات 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التنفيذ العملي البرمجي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555776" y="119356"/>
            <a:ext cx="38884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العملي والنتائج (30/1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19" y="2067042"/>
            <a:ext cx="88037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- البرمجية  (الاسم بالعربية وبالإنكليزية)  الإصدار (بالإنكليزية)</a:t>
            </a:r>
          </a:p>
          <a:p>
            <a:pPr algn="r" rtl="1">
              <a:lnSpc>
                <a:spcPct val="150000"/>
              </a:lnSpc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- البرمجية</a:t>
            </a:r>
            <a:endParaRPr lang="ar-SY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692591" y="1420711"/>
            <a:ext cx="13626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البرمجيات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535" y="4149080"/>
            <a:ext cx="86597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الحاسوب الشخصي: </a:t>
            </a: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المعالج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: </a:t>
            </a:r>
            <a:endParaRPr lang="ar-SY" sz="2000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r" rtl="1">
              <a:lnSpc>
                <a:spcPct val="150000"/>
              </a:lnSpc>
              <a:buFontTx/>
              <a:buChar char="-"/>
            </a:pP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ذاكرة النفاذ العشوائي </a:t>
            </a:r>
            <a:r>
              <a:rPr lang="en-US" sz="2000" dirty="0">
                <a:latin typeface="Simplified Arabic" pitchFamily="18" charset="-78"/>
                <a:cs typeface="Simplified Arabic" pitchFamily="18" charset="-78"/>
              </a:rPr>
              <a:t>RAM</a:t>
            </a:r>
            <a:r>
              <a:rPr lang="ar-SY" sz="20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2000" dirty="0" smtClean="0">
                <a:latin typeface="Simplified Arabic" pitchFamily="18" charset="-78"/>
                <a:cs typeface="Simplified Arabic" pitchFamily="18" charset="-78"/>
              </a:rPr>
              <a:t>المثبتة</a:t>
            </a:r>
            <a:r>
              <a:rPr lang="ar-SY" sz="2000" b="1" dirty="0" smtClean="0">
                <a:latin typeface="Simplified Arabic" pitchFamily="18" charset="-78"/>
                <a:cs typeface="Simplified Arabic" pitchFamily="18" charset="-78"/>
              </a:rPr>
              <a:t>:</a:t>
            </a:r>
            <a:endParaRPr lang="ar-SY" sz="20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692590" y="3441050"/>
            <a:ext cx="136265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العتاديات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7624" y="5885526"/>
            <a:ext cx="7395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ملاحظة: عدد الشرائح الإجمالي للبند الرئيسي وعدد الشرائح للعناوين الفرعية متغيرين تبعاً للحاجة</a:t>
            </a:r>
            <a:endParaRPr lang="en-US" b="1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9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29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4211960" y="811055"/>
            <a:ext cx="47415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تجهيزات التنفيذ العملي والقياس (إن وجدت)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555776" y="126476"/>
            <a:ext cx="3744416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العملي والنتائج (30/2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3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47328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30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707904" y="811055"/>
            <a:ext cx="52455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صور لمخبر البحث والتجهيزات والأدوات(إن وجدت)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483768" y="119356"/>
            <a:ext cx="4104456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30/3)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98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1560" y="6309320"/>
            <a:ext cx="768434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31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483768" y="111712"/>
            <a:ext cx="3816424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30/4)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1907704" y="740455"/>
            <a:ext cx="706085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مقاييس الأداء </a:t>
            </a:r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(مع </a:t>
            </a:r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وضع معلومات المرجع المختزلة المأخوذ </a:t>
            </a:r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منه)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5276" y="1386786"/>
            <a:ext cx="8658224" cy="389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ar-SY" sz="2000" b="1" dirty="0" smtClean="0">
                <a:solidFill>
                  <a:srgbClr val="000000"/>
                </a:solidFill>
                <a:effectLst/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مقياس الأداء الأول: (تعريف وواحدة)</a:t>
            </a:r>
          </a:p>
          <a:p>
            <a:pPr marL="34290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مقياس الأداء </a:t>
            </a:r>
            <a:r>
              <a:rPr lang="ar-SY" sz="2000" b="1" dirty="0" smtClean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الثاني: </a:t>
            </a: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(تعريف وواحدة)</a:t>
            </a:r>
          </a:p>
          <a:p>
            <a:pPr marL="34290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مقياس الأداء </a:t>
            </a:r>
            <a:r>
              <a:rPr lang="ar-SY" sz="2000" b="1" dirty="0" smtClean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الثالث: </a:t>
            </a:r>
            <a:r>
              <a:rPr lang="ar-SY" sz="2000" b="1" dirty="0">
                <a:solidFill>
                  <a:srgbClr val="00000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(تعريف وواحدة)</a:t>
            </a: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ar-SY" sz="2000" b="1" dirty="0" smtClean="0">
              <a:solidFill>
                <a:srgbClr val="000000"/>
              </a:solidFill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ar-SY" sz="2000" b="1" dirty="0">
              <a:solidFill>
                <a:srgbClr val="000000"/>
              </a:solidFill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ar-SY" sz="2000" b="1" dirty="0" smtClean="0">
              <a:solidFill>
                <a:srgbClr val="000000"/>
              </a:solidFill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Tx/>
              <a:buChar char="-"/>
            </a:pPr>
            <a:endParaRPr lang="en-US" sz="2000" b="1" dirty="0">
              <a:solidFill>
                <a:srgbClr val="000000"/>
              </a:solidFill>
              <a:effectLst/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  <a:p>
            <a:pPr marL="342900" lvl="0" indent="-342900" algn="r" rtl="1">
              <a:lnSpc>
                <a:spcPct val="95000"/>
              </a:lnSpc>
              <a:spcBef>
                <a:spcPts val="1200"/>
              </a:spcBef>
              <a:spcAft>
                <a:spcPts val="300"/>
              </a:spcAft>
              <a:buFont typeface="Simplified Arabic" panose="02020603050405020304" pitchFamily="18" charset="-78"/>
              <a:buChar char="-"/>
            </a:pPr>
            <a:endParaRPr lang="ar-SY" sz="2800" dirty="0">
              <a:solidFill>
                <a:srgbClr val="000000"/>
              </a:solidFill>
              <a:latin typeface="Simplified Arabic" pitchFamily="18" charset="-78"/>
              <a:ea typeface="Times New Roman" panose="02020603050405020304" pitchFamily="18" charset="0"/>
              <a:cs typeface="Simplified Arabic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1348" y="4509740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Calibri" pitchFamily="34" charset="0"/>
              </a:rPr>
              <a:t>(First author et 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al., 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(Year). </a:t>
            </a:r>
            <a:r>
              <a:rPr lang="en-US" sz="1400" i="1" dirty="0" smtClean="0">
                <a:latin typeface="Calibri" pitchFamily="34" charset="0"/>
                <a:cs typeface="Calibri" pitchFamily="34" charset="0"/>
              </a:rPr>
              <a:t>Journal</a:t>
            </a:r>
            <a:r>
              <a:rPr lang="en-US" sz="1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33216" y="5445224"/>
            <a:ext cx="54006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كامل المصطلحات الموافقة للاختصارات (بخط أصغر أسفل الشريحة)</a:t>
            </a:r>
            <a:endParaRPr lang="en-US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55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32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123728" y="119356"/>
            <a:ext cx="424847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30/5)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275856" y="1052736"/>
            <a:ext cx="56927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المخطط الصندوقي/الوظيفي/الجغرافي/  للشبكة/للمنظومة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344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1056466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33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6660233" y="908720"/>
            <a:ext cx="2308324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موسطات 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المحاكاة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graphicFrame>
        <p:nvGraphicFramePr>
          <p:cNvPr id="10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464382"/>
              </p:ext>
            </p:extLst>
          </p:nvPr>
        </p:nvGraphicFramePr>
        <p:xfrm>
          <a:off x="1331640" y="1700808"/>
          <a:ext cx="6870888" cy="4127502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{D7AC3CCA-C797-4891-BE02-D94E43425B78}</a:tableStyleId>
              </a:tblPr>
              <a:tblGrid>
                <a:gridCol w="20266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22111"/>
                <a:gridCol w="2422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3899"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Y" sz="1600" b="1" u="none" strike="noStrike" dirty="0" smtClean="0">
                          <a:effectLst/>
                          <a:latin typeface="Times New Roman" pitchFamily="18" charset="0"/>
                          <a:cs typeface="Simplified Arabic" pitchFamily="18" charset="-78"/>
                        </a:rPr>
                        <a:t>ملاحظات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Y" sz="1600" b="1" u="none" strike="noStrike" dirty="0" smtClean="0">
                          <a:effectLst/>
                          <a:latin typeface="Times New Roman" pitchFamily="18" charset="0"/>
                          <a:cs typeface="Simplified Arabic" pitchFamily="18" charset="-78"/>
                        </a:rPr>
                        <a:t>القيمة والواحدة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600" b="1" u="none" strike="noStrike" dirty="0" smtClean="0">
                          <a:effectLst/>
                          <a:latin typeface="Times New Roman" pitchFamily="18" charset="0"/>
                          <a:cs typeface="Simplified Arabic" pitchFamily="18" charset="-78"/>
                        </a:rPr>
                        <a:t>الموسط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12458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6229"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Simplified Arabic" pitchFamily="18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411760" y="170056"/>
            <a:ext cx="4032448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30/6)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830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34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267744" y="137112"/>
            <a:ext cx="424847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30/7)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275856" y="1052736"/>
            <a:ext cx="569270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المخطط التدفقي/المخطط الكهربائي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021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237312"/>
            <a:ext cx="912450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35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555776" y="113776"/>
            <a:ext cx="3744416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30/8)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4468192" y="852440"/>
            <a:ext cx="44685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السيناريو/المرحلة/حالة الاستخدام الأول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83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7544" y="6165304"/>
            <a:ext cx="1056466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36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195736" y="137112"/>
            <a:ext cx="4608512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30/9)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4499991" y="875776"/>
            <a:ext cx="446856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السيناريو/المرحلة/حالة الاستخدام الثاني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132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37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051720" y="113776"/>
            <a:ext cx="4392488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30/28)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995937" y="863776"/>
            <a:ext cx="49726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مقارنة النتائج مع نتائج دراسات 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سابقة (3/1)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855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38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051720" y="113776"/>
            <a:ext cx="4392488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30/29)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995937" y="863776"/>
            <a:ext cx="49726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مقارنة النتائج مع نتائج دراسات 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سابقة (3/2)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855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984458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39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051720" y="113776"/>
            <a:ext cx="4392488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>
                <a:latin typeface="Simplified Arabic" pitchFamily="18" charset="-78"/>
                <a:cs typeface="Simplified Arabic" pitchFamily="18" charset="-78"/>
              </a:rPr>
              <a:t>التنفيذ العملي والنتائج (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30/30)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3995937" y="863776"/>
            <a:ext cx="49726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>
                <a:latin typeface="Simplified Arabic" pitchFamily="18" charset="-78"/>
                <a:cs typeface="Simplified Arabic" pitchFamily="18" charset="-78"/>
              </a:rPr>
              <a:t>مقارنة النتائج مع نتائج دراسات </a:t>
            </a: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سابقة (3/3)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644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707904" y="404664"/>
            <a:ext cx="1994992" cy="710952"/>
          </a:xfrm>
        </p:spPr>
        <p:txBody>
          <a:bodyPr>
            <a:normAutofit/>
          </a:bodyPr>
          <a:lstStyle/>
          <a:p>
            <a:pPr algn="r" rtl="1"/>
            <a:r>
              <a:rPr lang="ar-AE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هدف</a:t>
            </a:r>
            <a:r>
              <a:rPr lang="ar-SY" sz="3200" b="1" dirty="0" smtClean="0">
                <a:solidFill>
                  <a:schemeClr val="tx1"/>
                </a:solidFill>
                <a:cs typeface="Simplified Arabic" panose="02020603050405020304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cs typeface="Simplified Arabic" panose="02020603050405020304" pitchFamily="18" charset="-78"/>
              </a:rPr>
              <a:t>البحث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323528" y="6237312"/>
            <a:ext cx="523633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4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467544" y="1556792"/>
            <a:ext cx="817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(يجب أن يكون هدف البحث مطابق لعنوان البحث)</a:t>
            </a: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just" rtl="1">
              <a:lnSpc>
                <a:spcPct val="150000"/>
              </a:lnSpc>
              <a:buFontTx/>
              <a:buChar char="-"/>
            </a:pPr>
            <a:r>
              <a:rPr lang="ar-SY" sz="2800" dirty="0" smtClean="0">
                <a:latin typeface="Simplified Arabic" pitchFamily="18" charset="-78"/>
                <a:cs typeface="Simplified Arabic" pitchFamily="18" charset="-78"/>
              </a:rPr>
              <a:t>(تحديد السيناريو/المنظومة/حالة الاستخدام/... الذي ستجري دراسته)</a:t>
            </a:r>
            <a:endParaRPr lang="ar-SY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607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864096" cy="365125"/>
          </a:xfrm>
        </p:spPr>
        <p:txBody>
          <a:bodyPr/>
          <a:lstStyle/>
          <a:p>
            <a:pPr algn="l" rtl="1"/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pPr algn="l" rtl="1"/>
              <a:t>40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524943"/>
      </p:ext>
    </p:extLst>
  </p:cSld>
  <p:clrMapOvr>
    <a:masterClrMapping/>
  </p:clrMapOvr>
  <p:transition spd="slow">
    <p:push dir="u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41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771800" y="119356"/>
            <a:ext cx="36724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العامة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(5/1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308304" y="908720"/>
            <a:ext cx="16454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عنوان فرعي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0236" y="5733256"/>
            <a:ext cx="7395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ملاحظة: عدد الشرائح الإجمالي للبند الرئيسي وعدد الشرائح للعناوين الفرعية متغيرين تبعاً للحاجة</a:t>
            </a:r>
            <a:endParaRPr lang="en-US" b="1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47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42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2699792" y="119356"/>
            <a:ext cx="3744416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العامة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(5/2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308304" y="908720"/>
            <a:ext cx="16454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عنوان فرعي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28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43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3203848" y="119356"/>
            <a:ext cx="32403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العامة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(5/3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308304" y="908720"/>
            <a:ext cx="16454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عنوان فرعي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28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44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3203848" y="119356"/>
            <a:ext cx="32403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العامة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(5/4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308304" y="908720"/>
            <a:ext cx="16454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عنوان فرعي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28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E8DAC621-B411-5689-F8BD-A1339C087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5536" y="6237312"/>
            <a:ext cx="840442" cy="365125"/>
          </a:xfrm>
        </p:spPr>
        <p:txBody>
          <a:bodyPr/>
          <a:lstStyle/>
          <a:p>
            <a:pPr defTabSz="914400"/>
            <a:fld id="{C489637A-11D4-42A0-937C-45FCD8DF8B40}" type="slidenum">
              <a:rPr lang="en-US" sz="4000" b="1" smtClean="0">
                <a:solidFill>
                  <a:schemeClr val="tx1"/>
                </a:solidFill>
              </a:rPr>
              <a:pPr defTabSz="914400"/>
              <a:t>45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2" name="مستطيل 10">
            <a:extLst>
              <a:ext uri="{FF2B5EF4-FFF2-40B4-BE49-F238E27FC236}">
                <a16:creationId xmlns="" xmlns:a16="http://schemas.microsoft.com/office/drawing/2014/main" id="{64D7ABD1-6CE8-347E-DC51-94CC2E3CAC16}"/>
              </a:ext>
            </a:extLst>
          </p:cNvPr>
          <p:cNvSpPr/>
          <p:nvPr/>
        </p:nvSpPr>
        <p:spPr>
          <a:xfrm>
            <a:off x="3203848" y="119356"/>
            <a:ext cx="3240360" cy="684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العامة 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(5/5</a:t>
            </a:r>
            <a:r>
              <a:rPr lang="ar-SY" sz="2800" b="1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SY" sz="28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7C7C5D6-0AE0-D356-74AF-4730D642C6BC}"/>
              </a:ext>
            </a:extLst>
          </p:cNvPr>
          <p:cNvSpPr txBox="1"/>
          <p:nvPr/>
        </p:nvSpPr>
        <p:spPr>
          <a:xfrm>
            <a:off x="7308304" y="908720"/>
            <a:ext cx="16454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b="1" dirty="0" smtClean="0">
                <a:latin typeface="Simplified Arabic" pitchFamily="18" charset="-78"/>
                <a:cs typeface="Simplified Arabic" pitchFamily="18" charset="-78"/>
              </a:rPr>
              <a:t>عنوان فرعي</a:t>
            </a:r>
            <a:endParaRPr lang="ar-SY" sz="2400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28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46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321661"/>
      </p:ext>
    </p:extLst>
  </p:cSld>
  <p:clrMapOvr>
    <a:masterClrMapping/>
  </p:clrMapOvr>
  <p:transition spd="slow">
    <p:push dir="u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004" y="1124744"/>
            <a:ext cx="872158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200000"/>
              </a:lnSpc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  <a:p>
            <a:pPr algn="r" rtl="1">
              <a:lnSpc>
                <a:spcPct val="200000"/>
              </a:lnSpc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</p:txBody>
      </p:sp>
      <p:sp>
        <p:nvSpPr>
          <p:cNvPr id="7" name="Rectangle 6"/>
          <p:cNvSpPr/>
          <p:nvPr/>
        </p:nvSpPr>
        <p:spPr>
          <a:xfrm>
            <a:off x="3635896" y="233798"/>
            <a:ext cx="2691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التوصيات (</a:t>
            </a: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2</a:t>
            </a: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/1)</a:t>
            </a:r>
            <a:endParaRPr kumimoji="0" lang="ar-SY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47</a:t>
            </a:fld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>
            <a:off x="2267744" y="5733256"/>
            <a:ext cx="4975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ملاحظة: عدد الشرائح الإجمالي للبند الرئيسي </a:t>
            </a:r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متغير </a:t>
            </a:r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تبعاً للحاجة</a:t>
            </a:r>
            <a:endParaRPr lang="en-US" b="1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182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004" y="1124744"/>
            <a:ext cx="872158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200000"/>
              </a:lnSpc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  <a:p>
            <a:pPr algn="r" rtl="1">
              <a:lnSpc>
                <a:spcPct val="200000"/>
              </a:lnSpc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</p:txBody>
      </p:sp>
      <p:sp>
        <p:nvSpPr>
          <p:cNvPr id="7" name="Rectangle 6"/>
          <p:cNvSpPr/>
          <p:nvPr/>
        </p:nvSpPr>
        <p:spPr>
          <a:xfrm>
            <a:off x="3635896" y="233798"/>
            <a:ext cx="2691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التوصيات (</a:t>
            </a: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2</a:t>
            </a: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/2)</a:t>
            </a:r>
            <a:endParaRPr kumimoji="0" lang="ar-SY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48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334777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49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00353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5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47328"/>
      </p:ext>
    </p:extLst>
  </p:cSld>
  <p:clrMapOvr>
    <a:masterClrMapping/>
  </p:clrMapOvr>
  <p:transition spd="slow">
    <p:push dir="u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004" y="1124744"/>
            <a:ext cx="8721589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Tx/>
              <a:buChar char="-"/>
            </a:pP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الأول: جرى نشر بحث بعنوان:</a:t>
            </a:r>
            <a:endParaRPr lang="ar-SY" sz="2700" b="1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عنوان البحث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اسم </a:t>
            </a: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المجلة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رقم المجلد ورقم العدد</a:t>
            </a:r>
            <a:endParaRPr lang="ar-SY" sz="27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914400" lvl="1" indent="-457200" algn="r" rtl="1">
              <a:buFontTx/>
              <a:buChar char="-"/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تاريخ النشر</a:t>
            </a:r>
          </a:p>
          <a:p>
            <a:pPr algn="r" rtl="1"/>
            <a:endParaRPr lang="ar-SY" sz="27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الثاني</a:t>
            </a:r>
            <a:endParaRPr lang="ar-SY" sz="27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SY" sz="270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البحث 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الثالث: جرى قبول نشر بحث بعنوان</a:t>
            </a:r>
            <a:endParaRPr lang="ar-SY" sz="2700" b="1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عنوان البحث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اسم المجلة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تاريخ الإيداع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تاريخ </a:t>
            </a: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القبول</a:t>
            </a:r>
            <a:endParaRPr lang="ar-SY" sz="27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3848" y="231199"/>
            <a:ext cx="37978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الأبحاث المنشورة (2/1)</a:t>
            </a:r>
            <a:endParaRPr kumimoji="0" lang="ar-SY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50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183153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004" y="1124744"/>
            <a:ext cx="8721589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Tx/>
              <a:buChar char="-"/>
            </a:pP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الرابع: جرى نشر بحث بعنوان:</a:t>
            </a:r>
            <a:endParaRPr lang="ar-SY" sz="2700" b="1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عنوان البحث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اسم </a:t>
            </a: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المجلة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رقم المجلد ورقم العدد</a:t>
            </a:r>
            <a:endParaRPr lang="ar-SY" sz="27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914400" lvl="1" indent="-457200" algn="r" rtl="1">
              <a:buFontTx/>
              <a:buChar char="-"/>
            </a:pP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تاريخ النشر</a:t>
            </a:r>
          </a:p>
          <a:p>
            <a:pPr algn="r" rtl="1"/>
            <a:endParaRPr lang="ar-SY" sz="27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الخامس</a:t>
            </a:r>
            <a:endParaRPr lang="ar-SY" sz="27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SY" sz="270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البحث </a:t>
            </a:r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السادس: جرى قبول نشر بحث بعنوان</a:t>
            </a:r>
            <a:endParaRPr lang="ar-SY" sz="2700" b="1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عنوان البحث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اسم المجلة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تاريخ الإيداع</a:t>
            </a:r>
          </a:p>
          <a:p>
            <a:pPr marL="914400" lvl="1" indent="-457200" algn="r" rtl="1">
              <a:buFontTx/>
              <a:buChar char="-"/>
            </a:pPr>
            <a:r>
              <a:rPr lang="ar-SY" sz="27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تاريخ </a:t>
            </a:r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القبول</a:t>
            </a:r>
            <a:endParaRPr lang="ar-SY" sz="27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3848" y="231199"/>
            <a:ext cx="37978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الأبحاث المنشورة (</a:t>
            </a: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2/2)</a:t>
            </a:r>
            <a:endParaRPr kumimoji="0" lang="ar-SY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51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05114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52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665729"/>
      </p:ext>
    </p:extLst>
  </p:cSld>
  <p:clrMapOvr>
    <a:masterClrMapping/>
  </p:clrMapOvr>
  <p:transition spd="slow">
    <p:push dir="u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0004" y="1124744"/>
            <a:ext cx="87215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endParaRPr lang="ar-SY" sz="27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  <a:p>
            <a:pPr algn="r" rtl="1"/>
            <a:endParaRPr lang="ar-SY" sz="270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</a:p>
          <a:p>
            <a:pPr algn="r" rtl="1"/>
            <a:endParaRPr lang="ar-SY" sz="27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Y" sz="2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</a:t>
            </a:r>
            <a:endParaRPr lang="ar-SY" sz="27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ar-SY" sz="27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3848" y="231199"/>
            <a:ext cx="27190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الآفاق المستقبلية</a:t>
            </a:r>
            <a:endParaRPr kumimoji="0" lang="ar-SY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67544" y="6309320"/>
            <a:ext cx="95568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53</a:t>
            </a:fld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317691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قائمة المراجع</a:t>
            </a:r>
            <a:endParaRPr lang="ar-SY" sz="2800" b="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54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665729"/>
      </p:ext>
    </p:extLst>
  </p:cSld>
  <p:clrMapOvr>
    <a:masterClrMapping/>
  </p:clrMapOvr>
  <p:transition spd="slow">
    <p:push dir="u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3168352" cy="576064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(3/1)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5" y="6309320"/>
            <a:ext cx="792088" cy="365125"/>
          </a:xfrm>
        </p:spPr>
        <p:txBody>
          <a:bodyPr/>
          <a:lstStyle/>
          <a:p>
            <a:pPr algn="l" rtl="1"/>
            <a:fld id="{C489637A-11D4-42A0-937C-45FCD8DF8B40}" type="slidenum">
              <a:rPr lang="en-US" sz="4400" smtClean="0"/>
              <a:pPr algn="l" rtl="1"/>
              <a:t>55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323800" y="1340768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Basic Citation Form for Articles in Academic Journals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1] </a:t>
            </a:r>
            <a:r>
              <a:rPr lang="en-US" sz="2000" dirty="0"/>
              <a:t>Arnett, J.J. (2000). Emerging </a:t>
            </a:r>
            <a:r>
              <a:rPr lang="en-US" sz="2000" dirty="0" smtClean="0"/>
              <a:t>Adulthood</a:t>
            </a:r>
            <a:r>
              <a:rPr lang="en-US" sz="2000" dirty="0"/>
              <a:t>: A </a:t>
            </a:r>
            <a:r>
              <a:rPr lang="en-US" sz="2000" dirty="0" smtClean="0"/>
              <a:t>Theory </a:t>
            </a:r>
            <a:r>
              <a:rPr lang="en-US" sz="2000" dirty="0"/>
              <a:t>of </a:t>
            </a:r>
            <a:r>
              <a:rPr lang="en-US" sz="2000" dirty="0" smtClean="0"/>
              <a:t>Development </a:t>
            </a:r>
            <a:r>
              <a:rPr lang="en-US" sz="2000" dirty="0"/>
              <a:t>F</a:t>
            </a:r>
            <a:r>
              <a:rPr lang="en-US" sz="2000" dirty="0" smtClean="0"/>
              <a:t>rom </a:t>
            </a:r>
            <a:r>
              <a:rPr lang="en-US" sz="2000" dirty="0"/>
              <a:t>the </a:t>
            </a:r>
            <a:r>
              <a:rPr lang="en-US" sz="2000" dirty="0" smtClean="0"/>
              <a:t>Late </a:t>
            </a:r>
            <a:r>
              <a:rPr lang="en-US" sz="2000" dirty="0"/>
              <a:t>T</a:t>
            </a:r>
            <a:r>
              <a:rPr lang="en-US" sz="2000" dirty="0" smtClean="0"/>
              <a:t>eens </a:t>
            </a:r>
            <a:r>
              <a:rPr lang="en-US" sz="2000" dirty="0"/>
              <a:t>T</a:t>
            </a:r>
            <a:r>
              <a:rPr lang="en-US" sz="2000" dirty="0" smtClean="0"/>
              <a:t>hrough the Twenties</a:t>
            </a:r>
            <a:r>
              <a:rPr lang="en-US" sz="2000" dirty="0"/>
              <a:t>. </a:t>
            </a:r>
            <a:r>
              <a:rPr lang="en-US" sz="2000" i="1" dirty="0"/>
              <a:t>American Psychologist, 55</a:t>
            </a:r>
            <a:r>
              <a:rPr lang="en-US" sz="2000" dirty="0"/>
              <a:t>(3), 469-480</a:t>
            </a:r>
            <a:r>
              <a:rPr lang="en-US" sz="2000" dirty="0" smtClean="0"/>
              <a:t>.</a:t>
            </a:r>
          </a:p>
          <a:p>
            <a:r>
              <a:rPr lang="en-US" sz="2000" b="1" dirty="0"/>
              <a:t>Basic Citation Form for Books</a:t>
            </a:r>
            <a:endParaRPr lang="en-US" sz="2000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2] </a:t>
            </a:r>
            <a:r>
              <a:rPr lang="en-US" sz="2000" dirty="0"/>
              <a:t>Arnett, J.J. (</a:t>
            </a:r>
            <a:r>
              <a:rPr lang="en-US" sz="2000" dirty="0" smtClean="0"/>
              <a:t>2000). </a:t>
            </a:r>
            <a:r>
              <a:rPr lang="en-US" sz="2000" i="1" dirty="0"/>
              <a:t>Emerging Adulthood: A Theory of Development From the Late Teens Through the Twenties</a:t>
            </a:r>
            <a:r>
              <a:rPr lang="en-US" sz="2000" dirty="0" smtClean="0"/>
              <a:t>. </a:t>
            </a:r>
            <a:r>
              <a:rPr lang="en-US" sz="2000" dirty="0"/>
              <a:t>Oxford University Press. </a:t>
            </a:r>
            <a:endParaRPr lang="en-US" sz="2000" dirty="0" smtClean="0"/>
          </a:p>
          <a:p>
            <a:r>
              <a:rPr lang="en-US" sz="2000" b="1" dirty="0"/>
              <a:t>Edited Books (No Author)</a:t>
            </a:r>
            <a:endParaRPr lang="en-US" sz="2000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000" dirty="0"/>
              <a:t>Erikson, E. H. (Ed.). (1959). </a:t>
            </a:r>
            <a:r>
              <a:rPr lang="en-US" sz="2000" i="1" dirty="0"/>
              <a:t>Identity and the </a:t>
            </a:r>
            <a:r>
              <a:rPr lang="en-US" sz="2000" i="1" dirty="0" smtClean="0"/>
              <a:t>Life Cycle</a:t>
            </a:r>
            <a:r>
              <a:rPr lang="en-US" sz="2000" dirty="0" smtClean="0"/>
              <a:t>. International Universities </a:t>
            </a:r>
            <a:r>
              <a:rPr lang="en-US" sz="2000" dirty="0"/>
              <a:t>Press</a:t>
            </a:r>
            <a:r>
              <a:rPr lang="en-US" sz="2000" dirty="0" smtClean="0"/>
              <a:t>.</a:t>
            </a:r>
          </a:p>
          <a:p>
            <a:r>
              <a:rPr lang="en-US" sz="2000" b="1" dirty="0"/>
              <a:t>Chapters in Edited Books</a:t>
            </a:r>
            <a:endParaRPr lang="en-US" sz="2000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4] </a:t>
            </a:r>
            <a:r>
              <a:rPr lang="en-US" sz="2000" dirty="0" err="1"/>
              <a:t>Klope</a:t>
            </a:r>
            <a:r>
              <a:rPr lang="en-US" sz="2000" dirty="0"/>
              <a:t>, </a:t>
            </a:r>
            <a:r>
              <a:rPr lang="en-US" sz="2000" dirty="0" smtClean="0"/>
              <a:t>M.et al. (2011</a:t>
            </a:r>
            <a:r>
              <a:rPr lang="en-US" sz="2000" dirty="0"/>
              <a:t>). A </a:t>
            </a:r>
            <a:r>
              <a:rPr lang="en-US" sz="2000" dirty="0" smtClean="0"/>
              <a:t>Systemic </a:t>
            </a:r>
            <a:r>
              <a:rPr lang="en-US" sz="2000" dirty="0"/>
              <a:t>A</a:t>
            </a:r>
            <a:r>
              <a:rPr lang="en-US" sz="2000" dirty="0" smtClean="0"/>
              <a:t>pproach </a:t>
            </a:r>
            <a:r>
              <a:rPr lang="en-US" sz="2000" dirty="0"/>
              <a:t>to the </a:t>
            </a:r>
            <a:r>
              <a:rPr lang="en-US" sz="2000" dirty="0" smtClean="0"/>
              <a:t>Transitions </a:t>
            </a:r>
            <a:r>
              <a:rPr lang="en-US" sz="2000" dirty="0"/>
              <a:t>to </a:t>
            </a:r>
            <a:r>
              <a:rPr lang="en-US" sz="2000" dirty="0" smtClean="0"/>
              <a:t>Adulthood</a:t>
            </a:r>
            <a:r>
              <a:rPr lang="en-US" sz="2000" dirty="0"/>
              <a:t>. In </a:t>
            </a:r>
            <a:r>
              <a:rPr lang="en-US" sz="2000" dirty="0" smtClean="0"/>
              <a:t>J.J. Arnett </a:t>
            </a:r>
            <a:r>
              <a:rPr lang="en-US" sz="2000" dirty="0"/>
              <a:t>(Ed.), </a:t>
            </a:r>
            <a:r>
              <a:rPr lang="en-US" sz="2000" i="1" dirty="0"/>
              <a:t>Debating </a:t>
            </a:r>
            <a:r>
              <a:rPr lang="en-US" sz="2000" i="1" dirty="0" smtClean="0"/>
              <a:t>Emerging </a:t>
            </a:r>
            <a:r>
              <a:rPr lang="en-US" sz="2000" i="1" dirty="0"/>
              <a:t>A</a:t>
            </a:r>
            <a:r>
              <a:rPr lang="en-US" sz="2000" i="1" dirty="0" smtClean="0"/>
              <a:t>dulthood </a:t>
            </a:r>
            <a:r>
              <a:rPr lang="en-US" sz="2000" dirty="0"/>
              <a:t>(pp. 53-76</a:t>
            </a:r>
            <a:r>
              <a:rPr lang="en-US" sz="2000" dirty="0" smtClean="0"/>
              <a:t>). Oxford </a:t>
            </a:r>
            <a:r>
              <a:rPr lang="en-US" sz="2000" dirty="0"/>
              <a:t>University Press</a:t>
            </a:r>
            <a:r>
              <a:rPr lang="en-US" sz="2000" dirty="0" smtClean="0"/>
              <a:t>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7744" y="5733256"/>
            <a:ext cx="49754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ملاحظة: عدد الشرائح الإجمالي للبند الرئيسي </a:t>
            </a:r>
            <a:r>
              <a:rPr lang="ar-SY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متغير </a:t>
            </a:r>
            <a:r>
              <a:rPr lang="ar-SY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تبعاً للحاجة</a:t>
            </a:r>
            <a:endParaRPr lang="en-US" b="1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752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3168352" cy="576064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(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3/2)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5" y="6309320"/>
            <a:ext cx="792088" cy="365125"/>
          </a:xfrm>
        </p:spPr>
        <p:txBody>
          <a:bodyPr/>
          <a:lstStyle/>
          <a:p>
            <a:pPr algn="l" rtl="1"/>
            <a:fld id="{C489637A-11D4-42A0-937C-45FCD8DF8B40}" type="slidenum">
              <a:rPr lang="en-US" sz="4400" smtClean="0"/>
              <a:pPr algn="l" rtl="1"/>
              <a:t>56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309364" y="1052736"/>
            <a:ext cx="82089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Dissertations and Theses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000" dirty="0" err="1"/>
              <a:t>Chatterjee</a:t>
            </a:r>
            <a:r>
              <a:rPr lang="en-US" sz="2000" dirty="0"/>
              <a:t>, A. (2018). </a:t>
            </a:r>
            <a:r>
              <a:rPr lang="en-US" sz="2000" i="1" dirty="0"/>
              <a:t>The </a:t>
            </a:r>
            <a:r>
              <a:rPr lang="en-US" sz="2000" i="1" dirty="0" smtClean="0"/>
              <a:t>Testability </a:t>
            </a:r>
            <a:r>
              <a:rPr lang="en-US" sz="2000" i="1" dirty="0"/>
              <a:t>of </a:t>
            </a:r>
            <a:r>
              <a:rPr lang="en-US" sz="2000" i="1" dirty="0" smtClean="0"/>
              <a:t>Regular </a:t>
            </a:r>
            <a:r>
              <a:rPr lang="en-US" sz="2000" i="1" dirty="0"/>
              <a:t>L</a:t>
            </a:r>
            <a:r>
              <a:rPr lang="en-US" sz="2000" i="1" dirty="0" smtClean="0"/>
              <a:t>ogic </a:t>
            </a:r>
            <a:r>
              <a:rPr lang="en-US" sz="2000" i="1" dirty="0"/>
              <a:t>S</a:t>
            </a:r>
            <a:r>
              <a:rPr lang="en-US" sz="2000" i="1" dirty="0" smtClean="0"/>
              <a:t>tructures</a:t>
            </a:r>
            <a:r>
              <a:rPr lang="en-US" sz="2000" dirty="0"/>
              <a:t>. [Doctoral </a:t>
            </a:r>
            <a:r>
              <a:rPr lang="en-US" sz="2000" dirty="0" smtClean="0"/>
              <a:t>Dissertation</a:t>
            </a:r>
            <a:r>
              <a:rPr lang="en-US" sz="2000" dirty="0"/>
              <a:t>, University </a:t>
            </a:r>
            <a:r>
              <a:rPr lang="en-US" sz="2000" dirty="0" smtClean="0"/>
              <a:t>of Illinois</a:t>
            </a:r>
            <a:r>
              <a:rPr lang="en-US" sz="2000" dirty="0"/>
              <a:t>, Urbana-Champaign</a:t>
            </a:r>
            <a:r>
              <a:rPr lang="en-US" sz="2000" dirty="0" smtClean="0"/>
              <a:t>].</a:t>
            </a:r>
          </a:p>
          <a:p>
            <a:r>
              <a:rPr lang="en-US" sz="2000" b="1" dirty="0"/>
              <a:t>Websites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000" dirty="0"/>
              <a:t>Lee, C. (2017, February 1). </a:t>
            </a:r>
            <a:r>
              <a:rPr lang="en-US" sz="2000" i="1" dirty="0"/>
              <a:t>How to cite the </a:t>
            </a:r>
            <a:r>
              <a:rPr lang="en-US" sz="2000" i="1" dirty="0" err="1"/>
              <a:t>UpToDate</a:t>
            </a:r>
            <a:r>
              <a:rPr lang="en-US" sz="2000" i="1" dirty="0"/>
              <a:t> database in APA style</a:t>
            </a:r>
            <a:r>
              <a:rPr lang="en-US" sz="2000" dirty="0"/>
              <a:t>. APA style blog.</a:t>
            </a:r>
          </a:p>
          <a:p>
            <a:r>
              <a:rPr lang="en-US" sz="2000" dirty="0" smtClean="0"/>
              <a:t>	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blog.apastyle.org/apastyle/2017/02/how-to-cite-the-</a:t>
            </a:r>
            <a:r>
              <a:rPr lang="en-US" sz="2000" dirty="0" smtClean="0"/>
              <a:t>		uptodate-database-in-apa-style.html</a:t>
            </a:r>
          </a:p>
          <a:p>
            <a:r>
              <a:rPr lang="en-US" sz="2000" b="1" dirty="0" smtClean="0"/>
              <a:t>Websites</a:t>
            </a:r>
            <a:r>
              <a:rPr lang="en-US" sz="2000" dirty="0" smtClean="0">
                <a:cs typeface="Times New Roman" pitchFamily="18" charset="0"/>
              </a:rPr>
              <a:t> (</a:t>
            </a:r>
            <a:r>
              <a:rPr lang="en-US" sz="2000" dirty="0" smtClean="0"/>
              <a:t>no </a:t>
            </a:r>
            <a:r>
              <a:rPr lang="en-US" sz="2000" dirty="0"/>
              <a:t>author and no </a:t>
            </a:r>
            <a:r>
              <a:rPr lang="en-US" sz="2000" dirty="0" smtClean="0"/>
              <a:t>date)</a:t>
            </a:r>
            <a:endParaRPr lang="en-US" sz="2000" dirty="0" smtClean="0"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[7] </a:t>
            </a:r>
            <a:r>
              <a:rPr lang="en-US" sz="2000" i="1" dirty="0"/>
              <a:t>Navigating the transition to the 7th edition APA style</a:t>
            </a:r>
            <a:r>
              <a:rPr lang="en-US" sz="2000" dirty="0"/>
              <a:t>. UTA libraries.</a:t>
            </a:r>
          </a:p>
          <a:p>
            <a:r>
              <a:rPr lang="en-US" sz="2000" dirty="0" smtClean="0"/>
              <a:t>	https</a:t>
            </a:r>
            <a:r>
              <a:rPr lang="en-US" sz="2000" dirty="0"/>
              <a:t>://</a:t>
            </a:r>
            <a:r>
              <a:rPr lang="en-US" sz="2000" dirty="0" smtClean="0"/>
              <a:t>libguides.uta.edu/apa/changes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04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2952328" cy="576064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(3/2)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4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57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291108" y="1340768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SY" sz="2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616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3168352" cy="576064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قائمة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المراجع</a:t>
            </a:r>
            <a:r>
              <a:rPr lang="ar-SY" sz="3200" b="1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latin typeface="Simplified Arabic" pitchFamily="18" charset="-78"/>
                <a:cs typeface="Simplified Arabic" pitchFamily="18" charset="-78"/>
              </a:rPr>
              <a:t>(3/3)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7504" y="6309320"/>
            <a:ext cx="1315721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58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291108" y="1340768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ar-SY" sz="2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8300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8283" y="294669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Y" sz="36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AD304A7D-8B06-4118-B117-D2E0C1DB71D0}"/>
              </a:ext>
            </a:extLst>
          </p:cNvPr>
          <p:cNvSpPr/>
          <p:nvPr/>
        </p:nvSpPr>
        <p:spPr>
          <a:xfrm>
            <a:off x="184569" y="1149183"/>
            <a:ext cx="8715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endParaRPr lang="en-US" sz="2000" dirty="0">
              <a:cs typeface="+mj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072956A-1F28-47E8-BD14-7231CF62A69D}"/>
              </a:ext>
            </a:extLst>
          </p:cNvPr>
          <p:cNvSpPr/>
          <p:nvPr/>
        </p:nvSpPr>
        <p:spPr>
          <a:xfrm>
            <a:off x="1085725" y="2492896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شكراً لحسن استماعكم</a:t>
            </a:r>
            <a:endParaRPr lang="ar-SY" sz="54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52140" y="6021288"/>
            <a:ext cx="2640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 rtl="1">
              <a:defRPr/>
            </a:pPr>
            <a:r>
              <a:rPr lang="ar-SY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(عدم إظهار رقم الشريحة </a:t>
            </a:r>
            <a:r>
              <a:rPr lang="ar-SY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الأخيرة)</a:t>
            </a:r>
            <a:endParaRPr lang="en-US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115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09320"/>
            <a:ext cx="984019" cy="365125"/>
          </a:xfrm>
        </p:spPr>
        <p:txBody>
          <a:bodyPr/>
          <a:lstStyle/>
          <a:p>
            <a:pPr algn="l"/>
            <a:fld id="{C489637A-11D4-42A0-937C-45FCD8DF8B40}" type="slidenum">
              <a:rPr lang="en-US" sz="4000" b="1">
                <a:solidFill>
                  <a:schemeClr val="tx1"/>
                </a:solidFill>
              </a:rPr>
              <a:pPr algn="l"/>
              <a:t>6</a:t>
            </a:fld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 idx="4294967295"/>
          </p:nvPr>
        </p:nvSpPr>
        <p:spPr>
          <a:xfrm>
            <a:off x="2339752" y="143313"/>
            <a:ext cx="3462583" cy="719138"/>
          </a:xfrm>
        </p:spPr>
        <p:txBody>
          <a:bodyPr>
            <a:normAutofit/>
          </a:bodyPr>
          <a:lstStyle/>
          <a:p>
            <a:pPr algn="ctr" defTabSz="457200" rtl="0"/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 وأهميته</a:t>
            </a:r>
            <a:endParaRPr lang="en-US" sz="3200" b="1" dirty="0">
              <a:solidFill>
                <a:schemeClr val="tx1"/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510989" y="1304541"/>
            <a:ext cx="80602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 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just" rtl="1">
              <a:lnSpc>
                <a:spcPct val="20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6804246" y="508738"/>
            <a:ext cx="1990815" cy="821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>
              <a:lnSpc>
                <a:spcPct val="100000"/>
              </a:lnSpc>
            </a:pP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مشكلة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7020273" y="3520037"/>
            <a:ext cx="1774790" cy="719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ar-SY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أهمية</a:t>
            </a:r>
            <a:r>
              <a:rPr lang="ar-AE" sz="2800" b="1" dirty="0" smtClean="0">
                <a:latin typeface="Simplified Arabic" pitchFamily="18" charset="-78"/>
                <a:ea typeface="+mn-ea"/>
                <a:cs typeface="Simplified Arabic" pitchFamily="18" charset="-78"/>
              </a:rPr>
              <a:t> البحث</a:t>
            </a:r>
            <a:endParaRPr lang="en-US" sz="2800" b="1" dirty="0"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0989" y="4148817"/>
            <a:ext cx="797940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endParaRPr lang="en-US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347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7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4732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3419872" cy="720080"/>
          </a:xfrm>
        </p:spPr>
        <p:txBody>
          <a:bodyPr>
            <a:noAutofit/>
          </a:bodyPr>
          <a:lstStyle/>
          <a:p>
            <a:pPr algn="r" rtl="1"/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مخطط</a:t>
            </a:r>
            <a:r>
              <a:rPr lang="ar-AE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البحث</a:t>
            </a:r>
            <a:r>
              <a:rPr lang="ar-SY" sz="3200" b="1" dirty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Y" sz="32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en-US" sz="32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323528" y="6312302"/>
            <a:ext cx="667649" cy="365125"/>
          </a:xfrm>
        </p:spPr>
        <p:txBody>
          <a:bodyPr/>
          <a:lstStyle/>
          <a:p>
            <a:fld id="{C489637A-11D4-42A0-937C-45FCD8DF8B40}" type="slidenum">
              <a:rPr lang="en-US" sz="4400" smtClean="0"/>
              <a:t>8</a:t>
            </a:fld>
            <a:endParaRPr lang="en-US" sz="4400" dirty="0"/>
          </a:p>
        </p:txBody>
      </p:sp>
      <p:sp>
        <p:nvSpPr>
          <p:cNvPr id="3" name="مستطيل 2"/>
          <p:cNvSpPr/>
          <p:nvPr/>
        </p:nvSpPr>
        <p:spPr>
          <a:xfrm>
            <a:off x="107504" y="908720"/>
            <a:ext cx="878497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 ونظرية لـ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دراسة مرجعية ونظرية لبروتوكولات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لـ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محاكاة/مضاهاة شبكة/منظومة ..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اقتراح خوارزمية/طريقة/منهجية/.. </a:t>
            </a: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تقييم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أداء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الخوارزمية/... في الشبكة/... المدروسة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إجراء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مقارنة مع نتائج دراسات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مرجعية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نشر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مقالة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علمية/مقالتين علميتين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على الأقل في مجلات محكمة معتمدة من جامعة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دمشق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كتابة الرسالة/الأطروحة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50000"/>
              </a:lnSpc>
            </a:pP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- الدفاع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عن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الرسالة/الأطروحة </a:t>
            </a:r>
            <a:r>
              <a:rPr lang="ar-SY" sz="2400" dirty="0">
                <a:latin typeface="Simplified Arabic" pitchFamily="18" charset="-78"/>
                <a:cs typeface="Simplified Arabic" pitchFamily="18" charset="-78"/>
              </a:rPr>
              <a:t>حال ورود الموافقات </a:t>
            </a:r>
            <a:r>
              <a:rPr lang="ar-SY" sz="2400" dirty="0" smtClean="0">
                <a:latin typeface="Simplified Arabic" pitchFamily="18" charset="-78"/>
                <a:cs typeface="Simplified Arabic" pitchFamily="18" charset="-78"/>
              </a:rPr>
              <a:t>اللازمة</a:t>
            </a:r>
            <a:endParaRPr lang="ar-SY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299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188640"/>
            <a:ext cx="2976339" cy="883743"/>
          </a:xfrm>
        </p:spPr>
        <p:txBody>
          <a:bodyPr>
            <a:normAutofit/>
          </a:bodyPr>
          <a:lstStyle/>
          <a:p>
            <a:pPr algn="r" rtl="1">
              <a:spcBef>
                <a:spcPct val="20000"/>
              </a:spcBef>
              <a:spcAft>
                <a:spcPts val="600"/>
              </a:spcAft>
            </a:pPr>
            <a:r>
              <a:rPr lang="ar-SY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n-ea"/>
                <a:cs typeface="Simplified Arabic" pitchFamily="18" charset="-78"/>
              </a:rPr>
              <a:t>مخطط العرض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506241" cy="5616624"/>
          </a:xfrm>
        </p:spPr>
        <p:txBody>
          <a:bodyPr>
            <a:noAutofit/>
          </a:bodyPr>
          <a:lstStyle/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البحث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مشكلة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وأهميته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مخطط </a:t>
            </a:r>
            <a:r>
              <a:rPr lang="ar-SY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البحث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المعتمد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الأساسيات النظرية</a:t>
            </a:r>
            <a:endParaRPr lang="ar-SY" sz="2800" b="0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الدراسات المرجعية</a:t>
            </a: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التنفيذ </a:t>
            </a: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العملي والنتائج 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الاستنتاجات </a:t>
            </a: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العامة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التوصيات</a:t>
            </a:r>
            <a:endParaRPr lang="ar-SY" sz="280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buFontTx/>
              <a:buChar char="-"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الأبحاث المنشورة</a:t>
            </a:r>
          </a:p>
          <a:p>
            <a:pPr algn="r" rtl="1">
              <a:buFontTx/>
              <a:buChar char="-"/>
            </a:pPr>
            <a:r>
              <a:rPr lang="ar-SY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الآفاق المستقبلية</a:t>
            </a:r>
            <a:endParaRPr lang="ar-SY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0" indent="0" algn="r" rtl="1">
              <a:buNone/>
            </a:pPr>
            <a:r>
              <a:rPr lang="ar-SY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قائمة المراجع</a:t>
            </a:r>
            <a:endParaRPr lang="ar-SY" sz="2800" b="0" dirty="0">
              <a:solidFill>
                <a:schemeClr val="tx1">
                  <a:lumMod val="95000"/>
                  <a:lumOff val="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323528" y="6381328"/>
            <a:ext cx="595641" cy="365125"/>
          </a:xfrm>
        </p:spPr>
        <p:txBody>
          <a:bodyPr/>
          <a:lstStyle/>
          <a:p>
            <a:fld id="{C489637A-11D4-42A0-937C-45FCD8DF8B40}" type="slidenum">
              <a:rPr lang="en-US" sz="4400" smtClean="0">
                <a:solidFill>
                  <a:schemeClr val="tx1"/>
                </a:solidFill>
              </a:rPr>
              <a:t>9</a:t>
            </a:fld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4732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4015</TotalTime>
  <Words>1949</Words>
  <Application>Microsoft Office PowerPoint</Application>
  <PresentationFormat>On-screen Show (4:3)</PresentationFormat>
  <Paragraphs>598</Paragraphs>
  <Slides>59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PowerPoint Presentation</vt:lpstr>
      <vt:lpstr>مخطط العرض</vt:lpstr>
      <vt:lpstr>مخطط العرض</vt:lpstr>
      <vt:lpstr>هدف البحث</vt:lpstr>
      <vt:lpstr>مخطط العرض</vt:lpstr>
      <vt:lpstr>مشكلة البحث وأهميته</vt:lpstr>
      <vt:lpstr>مخطط العرض</vt:lpstr>
      <vt:lpstr>مخطط البحث المعتمد</vt:lpstr>
      <vt:lpstr>مخطط العرض</vt:lpstr>
      <vt:lpstr>الأساسيات النظرية(6/1)</vt:lpstr>
      <vt:lpstr>الأساسيات النظرية(6/2)</vt:lpstr>
      <vt:lpstr>الأساسيات النظرية(6/3)</vt:lpstr>
      <vt:lpstr>الأساسيات النظرية(6/4)</vt:lpstr>
      <vt:lpstr>الأساسيات النظرية(6/5)</vt:lpstr>
      <vt:lpstr>الأساسيات النظرية(6/6)</vt:lpstr>
      <vt:lpstr>مخطط العرض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مخطط العرض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مخطط العرض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مخطط العرض</vt:lpstr>
      <vt:lpstr>PowerPoint Presentation</vt:lpstr>
      <vt:lpstr>PowerPoint Presentation</vt:lpstr>
      <vt:lpstr>مخطط العرض</vt:lpstr>
      <vt:lpstr>PowerPoint Presentation</vt:lpstr>
      <vt:lpstr>PowerPoint Presentation</vt:lpstr>
      <vt:lpstr>مخطط العرض</vt:lpstr>
      <vt:lpstr>PowerPoint Presentation</vt:lpstr>
      <vt:lpstr>مخطط العرض</vt:lpstr>
      <vt:lpstr>قائمة المراجع (3/1)</vt:lpstr>
      <vt:lpstr>قائمة المراجع (3/2)</vt:lpstr>
      <vt:lpstr>قائمة المراجع (3/2)</vt:lpstr>
      <vt:lpstr>قائمة المراجع (3/3)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2o1O</dc:creator>
  <cp:lastModifiedBy>Dana</cp:lastModifiedBy>
  <cp:revision>1136</cp:revision>
  <dcterms:created xsi:type="dcterms:W3CDTF">2022-03-11T15:34:43Z</dcterms:created>
  <dcterms:modified xsi:type="dcterms:W3CDTF">2024-02-28T09:13:19Z</dcterms:modified>
</cp:coreProperties>
</file>