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61"/>
  </p:notesMasterIdLst>
  <p:sldIdLst>
    <p:sldId id="260" r:id="rId2"/>
    <p:sldId id="272" r:id="rId3"/>
    <p:sldId id="411" r:id="rId4"/>
    <p:sldId id="315" r:id="rId5"/>
    <p:sldId id="412" r:id="rId6"/>
    <p:sldId id="317" r:id="rId7"/>
    <p:sldId id="413" r:id="rId8"/>
    <p:sldId id="321" r:id="rId9"/>
    <p:sldId id="414" r:id="rId10"/>
    <p:sldId id="354" r:id="rId11"/>
    <p:sldId id="356" r:id="rId12"/>
    <p:sldId id="357" r:id="rId13"/>
    <p:sldId id="358" r:id="rId14"/>
    <p:sldId id="359" r:id="rId15"/>
    <p:sldId id="360" r:id="rId16"/>
    <p:sldId id="415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38" r:id="rId25"/>
    <p:sldId id="345" r:id="rId26"/>
    <p:sldId id="346" r:id="rId27"/>
    <p:sldId id="416" r:id="rId28"/>
    <p:sldId id="350" r:id="rId29"/>
    <p:sldId id="352" r:id="rId30"/>
    <p:sldId id="392" r:id="rId31"/>
    <p:sldId id="365" r:id="rId32"/>
    <p:sldId id="351" r:id="rId33"/>
    <p:sldId id="353" r:id="rId34"/>
    <p:sldId id="361" r:id="rId35"/>
    <p:sldId id="366" r:id="rId36"/>
    <p:sldId id="367" r:id="rId37"/>
    <p:sldId id="418" r:id="rId38"/>
    <p:sldId id="419" r:id="rId39"/>
    <p:sldId id="368" r:id="rId40"/>
    <p:sldId id="417" r:id="rId41"/>
    <p:sldId id="369" r:id="rId42"/>
    <p:sldId id="394" r:id="rId43"/>
    <p:sldId id="395" r:id="rId44"/>
    <p:sldId id="396" r:id="rId45"/>
    <p:sldId id="397" r:id="rId46"/>
    <p:sldId id="420" r:id="rId47"/>
    <p:sldId id="372" r:id="rId48"/>
    <p:sldId id="405" r:id="rId49"/>
    <p:sldId id="421" r:id="rId50"/>
    <p:sldId id="375" r:id="rId51"/>
    <p:sldId id="422" r:id="rId52"/>
    <p:sldId id="423" r:id="rId53"/>
    <p:sldId id="409" r:id="rId54"/>
    <p:sldId id="424" r:id="rId55"/>
    <p:sldId id="270" r:id="rId56"/>
    <p:sldId id="425" r:id="rId57"/>
    <p:sldId id="376" r:id="rId58"/>
    <p:sldId id="377" r:id="rId59"/>
    <p:sldId id="31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84" y="1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41E1-6AE0-4C2C-ACCA-30F045F3433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B48E-7FF5-4422-B2C8-8CB36B8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4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58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82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38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3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80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95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88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12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72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FE8-0B95-4199-9F53-933912788E94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apastyle.org/apastyle/2017/02/how-to-cite-the-" TargetMode="Externa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9923169-4894-430F-895C-ACA33E27E5B4}"/>
              </a:ext>
            </a:extLst>
          </p:cNvPr>
          <p:cNvSpPr txBox="1">
            <a:spLocks/>
          </p:cNvSpPr>
          <p:nvPr/>
        </p:nvSpPr>
        <p:spPr>
          <a:xfrm>
            <a:off x="2056210" y="5322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EB8C6405-EE9C-4B4A-AD7B-C01C58FE2E89}"/>
              </a:ext>
            </a:extLst>
          </p:cNvPr>
          <p:cNvSpPr txBox="1">
            <a:spLocks/>
          </p:cNvSpPr>
          <p:nvPr/>
        </p:nvSpPr>
        <p:spPr>
          <a:xfrm>
            <a:off x="2284810" y="8370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73C597-D489-4F54-A946-1B20191A68FA}"/>
              </a:ext>
            </a:extLst>
          </p:cNvPr>
          <p:cNvSpPr txBox="1"/>
          <p:nvPr/>
        </p:nvSpPr>
        <p:spPr>
          <a:xfrm>
            <a:off x="5742384" y="-26234"/>
            <a:ext cx="3223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الجمهورية العربية 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السورية</a:t>
            </a:r>
            <a:endParaRPr lang="ar-SY" sz="1800" b="1" dirty="0" smtClean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جامعة دمشق</a:t>
            </a:r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كلية الهندسة الميكانيكية والكهربائية</a:t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قسم هندسة ال</a:t>
            </a:r>
            <a:r>
              <a:rPr lang="ar-SY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لكترونيات والاتصالات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78C2F2-2A97-4088-874B-3666F5180861}"/>
              </a:ext>
            </a:extLst>
          </p:cNvPr>
          <p:cNvSpPr txBox="1"/>
          <p:nvPr/>
        </p:nvSpPr>
        <p:spPr>
          <a:xfrm>
            <a:off x="179512" y="1755705"/>
            <a:ext cx="87918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>
              <a:defRPr/>
            </a:pP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سم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AE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نار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نهائي/جلسة المناقشة العلنية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لرسالة (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أطروحة)</a:t>
            </a:r>
            <a:r>
              <a:rPr lang="ar-AE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– </a:t>
            </a:r>
            <a:r>
              <a:rPr lang="ar-SA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ماجستير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(دكتوراه)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هندسة</a:t>
            </a:r>
            <a:r>
              <a:rPr lang="ar-SA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الاتصالات </a:t>
            </a:r>
            <a:r>
              <a:rPr lang="ar-SY" sz="2000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المُتقدّمة (هندسة الإلكترونيات التطبيقية)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بعنوان:</a:t>
            </a:r>
            <a:endParaRPr lang="ar-SY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lnSpc>
                <a:spcPct val="100000"/>
              </a:lnSpc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defRPr/>
            </a:pPr>
            <a:r>
              <a:rPr lang="ar-SY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العنوان باللغة العربية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>
              <a:defRPr/>
            </a:pPr>
            <a:r>
              <a:rPr lang="en-US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Title in English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 algn="ctr" defTabSz="457200" rtl="1">
              <a:defRPr/>
            </a:pP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إعداد</a:t>
            </a:r>
            <a:endParaRPr lang="ar-SY" sz="2400" b="1" dirty="0">
              <a:solidFill>
                <a:prstClr val="black"/>
              </a:solidFill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kumimoji="0" lang="ar-SY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cs typeface="Simplified Arabic" panose="02020603050405020304" pitchFamily="18" charset="-78"/>
              </a:rPr>
              <a:t>الطالب</a:t>
            </a:r>
            <a:endParaRPr kumimoji="0" lang="ar-SY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lnSpc>
                <a:spcPct val="150000"/>
              </a:lnSpc>
              <a:defRPr/>
            </a:pP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  </a:t>
            </a: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المشرف</a:t>
            </a: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العلمي					المشرف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المشارك</a:t>
            </a:r>
          </a:p>
          <a:p>
            <a:pPr lvl="0" algn="ctr" defTabSz="457200" rtl="1">
              <a:lnSpc>
                <a:spcPct val="150000"/>
              </a:lnSpc>
              <a:defRPr/>
            </a:pPr>
            <a:r>
              <a:rPr kumimoji="0" lang="ar-SY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cs typeface="Simplified Arabic" panose="02020603050405020304" pitchFamily="18" charset="-78"/>
              </a:rPr>
              <a:t>أ.د.</a:t>
            </a:r>
            <a:r>
              <a:rPr kumimoji="0" lang="ar-SY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cs typeface="Simplified Arabic" panose="02020603050405020304" pitchFamily="18" charset="-78"/>
              </a:rPr>
              <a:t>                                  د.</a:t>
            </a:r>
            <a:endParaRPr kumimoji="0" lang="ar-SY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اليوم/ الشهر/ العام</a:t>
            </a:r>
          </a:p>
          <a:p>
            <a:pPr lvl="0" algn="ctr" defTabSz="457200" rtl="1">
              <a:defRPr/>
            </a:pPr>
            <a:endParaRPr lang="ar-SY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الأولى)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0" y="285371"/>
            <a:ext cx="154305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39752" y="41410"/>
            <a:ext cx="3856903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/1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279986" y="6304448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10</a:t>
            </a:fld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مستطيل 13"/>
          <p:cNvSpPr/>
          <p:nvPr/>
        </p:nvSpPr>
        <p:spPr>
          <a:xfrm>
            <a:off x="683568" y="5877272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وعدد الشرائح للعناوين الفرعية متغيرين تبعاً للحاجة</a:t>
            </a:r>
            <a:endParaRPr lang="en-US" sz="2000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/2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11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/3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ثاني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/4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ثاني (2/2)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/5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ثالث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14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النظرية(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</a:t>
            </a:r>
            <a:r>
              <a:rPr lang="ar-SY" sz="3200" b="1" dirty="0" smtClean="0"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ثالث (2/2)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16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7382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17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F76963-6D42-468E-A4A3-D2968C38B6B4}"/>
              </a:ext>
            </a:extLst>
          </p:cNvPr>
          <p:cNvSpPr/>
          <p:nvPr/>
        </p:nvSpPr>
        <p:spPr>
          <a:xfrm>
            <a:off x="69427" y="849018"/>
            <a:ext cx="875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(First author)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et al. (year). Title,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Journal [1]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69427" y="1433792"/>
            <a:ext cx="8995443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المضمون</a:t>
            </a:r>
            <a:r>
              <a:rPr lang="ar-SY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en-US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	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- </a:t>
            </a:r>
            <a:endParaRPr lang="ar-SY" sz="2000" dirty="0" smtClean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	-</a:t>
            </a:r>
            <a:endParaRPr lang="ar-SY" sz="2000" dirty="0"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3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</a:t>
            </a:r>
            <a:r>
              <a:rPr lang="ar-EG" sz="2800" b="1" dirty="0"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615206" y="387353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(3/1)</a:t>
            </a:r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8A1F7A-0AB6-57E7-5C8A-37F7BFA66E66}"/>
              </a:ext>
            </a:extLst>
          </p:cNvPr>
          <p:cNvSpPr txBox="1"/>
          <p:nvPr/>
        </p:nvSpPr>
        <p:spPr>
          <a:xfrm>
            <a:off x="140677" y="2827619"/>
            <a:ext cx="898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المبدأ</a:t>
            </a: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Y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 -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4704" y="4736890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u="sng" dirty="0">
                <a:latin typeface="Simplified Arabic" pitchFamily="18" charset="-78"/>
                <a:cs typeface="Simplified Arabic" pitchFamily="18" charset="-78"/>
              </a:rPr>
              <a:t>أدوات المحاكاة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- البرمجية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               - البرمجية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236" y="6254858"/>
            <a:ext cx="7395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وعدد الشرائح للعناوين الفرعية متغيرين تبعاً للحاجة</a:t>
            </a:r>
            <a:endParaRPr lang="en-U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47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18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5292080" y="1076712"/>
            <a:ext cx="3484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جدول موسطات محاكاة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466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(21/2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109162" y="503710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 smtClean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(3/2)</a:t>
            </a:r>
            <a:endParaRPr lang="en-US" sz="24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1267147" y="1076712"/>
            <a:ext cx="2375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مخطط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109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19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294403" y="126505"/>
            <a:ext cx="33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(21/3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6176502" y="376719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737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889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20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F76963-6D42-468E-A4A3-D2968C38B6B4}"/>
              </a:ext>
            </a:extLst>
          </p:cNvPr>
          <p:cNvSpPr/>
          <p:nvPr/>
        </p:nvSpPr>
        <p:spPr>
          <a:xfrm>
            <a:off x="69427" y="849018"/>
            <a:ext cx="875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(First author)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et al. (year). Title,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Journal [2]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69427" y="1433792"/>
            <a:ext cx="8995443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المضمون</a:t>
            </a:r>
            <a:r>
              <a:rPr lang="ar-SY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en-US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	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- </a:t>
            </a:r>
            <a:endParaRPr lang="ar-SY" sz="2000" dirty="0" smtClean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	-</a:t>
            </a:r>
            <a:endParaRPr lang="ar-SY" sz="2000" dirty="0"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3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(21/4)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674472" y="418892"/>
            <a:ext cx="2300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(3/1)</a:t>
            </a:r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8A1F7A-0AB6-57E7-5C8A-37F7BFA66E66}"/>
              </a:ext>
            </a:extLst>
          </p:cNvPr>
          <p:cNvSpPr txBox="1"/>
          <p:nvPr/>
        </p:nvSpPr>
        <p:spPr>
          <a:xfrm>
            <a:off x="140677" y="2827619"/>
            <a:ext cx="898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المبدأ</a:t>
            </a: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Y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 -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4704" y="4736890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u="sng" dirty="0">
                <a:latin typeface="Simplified Arabic" pitchFamily="18" charset="-78"/>
                <a:cs typeface="Simplified Arabic" pitchFamily="18" charset="-78"/>
              </a:rPr>
              <a:t>أدوات المحاكاة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- البرمجية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               - البرمجية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4560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21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5292080" y="1076712"/>
            <a:ext cx="3484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جدول موسطات محاكاة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466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(21/5)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113478" y="497188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 smtClean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 smtClean="0">
                <a:cs typeface="Simplified Arabic" panose="02020603050405020304" pitchFamily="18" charset="-78"/>
              </a:rPr>
              <a:t>ال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(3/2)</a:t>
            </a:r>
            <a:endParaRPr lang="en-US" sz="24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1267147" y="1076712"/>
            <a:ext cx="2375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مخطط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6454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22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294403" y="126505"/>
            <a:ext cx="33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(21/6)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6171693" y="376719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8329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23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051720" y="126505"/>
            <a:ext cx="3618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(21/18)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5940860" y="376719"/>
            <a:ext cx="3052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السادسة </a:t>
            </a:r>
            <a:r>
              <a:rPr lang="ar-SY" sz="2400" b="1" u="sng" dirty="0">
                <a:cs typeface="Simplified Arabic" panose="02020603050405020304" pitchFamily="18" charset="-78"/>
              </a:rPr>
              <a:t>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448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24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86470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[1]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[2]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2627784" y="99619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(21/19)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08304" y="622838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ملخص (3/1)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653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25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10564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[3]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[4]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(21/20)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8304" y="622838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ملخص (3/2)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332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26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12279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[5]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[6]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(21/21)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8304" y="622838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ملخص (3/3)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227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27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9115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5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28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5940152" y="692696"/>
            <a:ext cx="30133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أدوات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التنفيذ العملي البرمجي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555776" y="119356"/>
            <a:ext cx="38884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العملي والنتائج (30/1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19" y="2067042"/>
            <a:ext cx="88037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  (الاسم بالعربية وبالإنكليزية)  الإصدار (بالإنكليزية)</a:t>
            </a: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</a:t>
            </a:r>
            <a:endParaRPr lang="ar-S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692591" y="1420711"/>
            <a:ext cx="13626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البرمجيات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5" y="4149080"/>
            <a:ext cx="865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الحاسوب الشخصي: 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المعالج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ذاكرة النفاذ العشوائي 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RAM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المثبتة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692590" y="3441050"/>
            <a:ext cx="13626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العتاديات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5885526"/>
            <a:ext cx="7395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وعدد الشرائح للعناوين الفرعية متغيرين تبعاً للحاجة</a:t>
            </a:r>
            <a:endParaRPr lang="en-U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29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4211960" y="811055"/>
            <a:ext cx="47415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تجهيزات التنفيذ العملي والقياس (إن وجدت)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555776" y="126476"/>
            <a:ext cx="374441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العملي والنتائج (30/2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732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30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707904" y="811055"/>
            <a:ext cx="52455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صور لمخبر البحث والتجهيزات والأدوات(إن وجدت)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483768" y="119356"/>
            <a:ext cx="41044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30/3)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98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1560" y="6309320"/>
            <a:ext cx="768434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483768" y="111712"/>
            <a:ext cx="3816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30/4)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1907704" y="740455"/>
            <a:ext cx="706085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مقاييس الأداء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(مع </a:t>
            </a: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وضع معلومات المرجع المختزلة المأخوذ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منه)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276" y="1386786"/>
            <a:ext cx="8658224" cy="38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 smtClean="0">
                <a:solidFill>
                  <a:srgbClr val="000000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الأول: 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الثاني: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الثالث: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en-US" sz="2000" b="1" dirty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 typeface="Simplified Arabic" panose="02020603050405020304" pitchFamily="18" charset="-78"/>
              <a:buChar char="-"/>
            </a:pPr>
            <a:endParaRPr lang="ar-SY" sz="2800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1348" y="4509740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3216" y="5445224"/>
            <a:ext cx="5400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5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123728" y="119356"/>
            <a:ext cx="424847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30/5)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الصندوقي/الوظيفي/الجغرافي/  للشبكة/للمنظومة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4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660233" y="908720"/>
            <a:ext cx="23083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موسطات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المحاكاة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64382"/>
              </p:ext>
            </p:extLst>
          </p:nvPr>
        </p:nvGraphicFramePr>
        <p:xfrm>
          <a:off x="1331640" y="1700808"/>
          <a:ext cx="6870888" cy="412750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2026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22111"/>
                <a:gridCol w="2422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389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ملاحظات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القيمة والواحدة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الموسط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245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411760" y="170056"/>
            <a:ext cx="40324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30/6)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0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34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267744" y="137112"/>
            <a:ext cx="424847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30/7)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التدفقي/المخطط الكهربائي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02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555776" y="113776"/>
            <a:ext cx="374441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4468192" y="852440"/>
            <a:ext cx="4468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السيناريو/المرحلة/حالة الاستخدام الأول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3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195736" y="137112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4499991" y="875776"/>
            <a:ext cx="446856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السيناريو/المرحلة/حالة الاستخدام الثاني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3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37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051720" y="113776"/>
            <a:ext cx="439248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30/28)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995937" y="863776"/>
            <a:ext cx="49726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مقارنة النتائج مع نتائج دراسات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سابقة (3/1)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85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38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051720" y="113776"/>
            <a:ext cx="439248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30/29)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995937" y="863776"/>
            <a:ext cx="49726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مقارنة النتائج مع نتائج دراسات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سابقة (3/2)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85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39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051720" y="113776"/>
            <a:ext cx="439248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والنتائج (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30/30)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995937" y="863776"/>
            <a:ext cx="49726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مقارنة النتائج مع نتائج دراسات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سابقة (3/3)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4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94992" cy="710952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هدف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البحث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523633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467544" y="1556792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(يجب أن يكون هدف البحث مطابق لعنوان البحث)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(تحديد السيناريو/المنظومة/حالة الاستخدام/... الذي ستجري دراسته)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0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864096" cy="365125"/>
          </a:xfrm>
        </p:spPr>
        <p:txBody>
          <a:bodyPr/>
          <a:lstStyle/>
          <a:p>
            <a:pPr algn="l" rtl="1"/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pPr algn="l" rtl="1"/>
              <a:t>40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24943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41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771800" y="119356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العامة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(5/1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308304" y="908720"/>
            <a:ext cx="1645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236" y="5733256"/>
            <a:ext cx="7395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وعدد الشرائح للعناوين الفرعية متغيرين تبعاً للحاجة</a:t>
            </a:r>
            <a:endParaRPr lang="en-U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42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374441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العامة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(5/2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308304" y="908720"/>
            <a:ext cx="1645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8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43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3203848" y="119356"/>
            <a:ext cx="32403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العامة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(5/3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308304" y="908720"/>
            <a:ext cx="1645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8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44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3203848" y="119356"/>
            <a:ext cx="32403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العامة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(5/4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308304" y="908720"/>
            <a:ext cx="1645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8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45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3203848" y="119356"/>
            <a:ext cx="32403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العامة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(5/5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308304" y="908720"/>
            <a:ext cx="1645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8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46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21661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>
              <a:lnSpc>
                <a:spcPct val="200000"/>
              </a:lnSpc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3635896" y="233798"/>
            <a:ext cx="2691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التوصيات (</a:t>
            </a: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2</a:t>
            </a: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/1)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47</a:t>
            </a:fld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267744" y="5733256"/>
            <a:ext cx="4975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متغير </a:t>
            </a: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تبعاً للحاجة</a:t>
            </a:r>
            <a:endParaRPr lang="en-U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182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>
              <a:lnSpc>
                <a:spcPct val="200000"/>
              </a:lnSpc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3635896" y="233798"/>
            <a:ext cx="2691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التوصيات (</a:t>
            </a: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2</a:t>
            </a: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/2)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48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34777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49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0353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7328"/>
      </p:ext>
    </p:extLst>
  </p:cSld>
  <p:clrMapOvr>
    <a:masterClrMapping/>
  </p:clrMapOvr>
  <p:transition spd="slow">
    <p:push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Tx/>
              <a:buChar char="-"/>
            </a:pP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الأول: جرى نشر بحث بعنوان:</a:t>
            </a:r>
            <a:endParaRPr lang="ar-SY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عنوان البحث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اسم </a:t>
            </a: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المجلة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رقم المجلد ورقم العدد</a:t>
            </a:r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النشر</a:t>
            </a:r>
          </a:p>
          <a:p>
            <a:pPr algn="r" rtl="1"/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الثاني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Y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الثالث: جرى قبول نشر بحث بعنوان</a:t>
            </a:r>
            <a:endParaRPr lang="ar-SY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عنوان البحث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اسم المجلة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الإيداع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</a:t>
            </a: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القبول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3797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الأبحاث المنشورة (2/1)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50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183153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Tx/>
              <a:buChar char="-"/>
            </a:pP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الرابع: جرى نشر بحث بعنوان:</a:t>
            </a:r>
            <a:endParaRPr lang="ar-SY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عنوان البحث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اسم </a:t>
            </a: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المجلة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رقم المجلد ورقم العدد</a:t>
            </a:r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النشر</a:t>
            </a:r>
          </a:p>
          <a:p>
            <a:pPr algn="r" rtl="1"/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الخامس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Y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السادس: جرى قبول نشر بحث بعنوان</a:t>
            </a:r>
            <a:endParaRPr lang="ar-SY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عنوان البحث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اسم المجلة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الإيداع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تاريخ </a:t>
            </a: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القبول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3797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الأبحاث المنشورة (</a:t>
            </a: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2/2)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51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511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65729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/>
            <a:endParaRPr lang="ar-SY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/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27190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الآفاق المستقبلية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53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17691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قائمة المراجع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54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65729"/>
      </p:ext>
    </p:extLst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168352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(3/1)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5" y="6309320"/>
            <a:ext cx="792088" cy="365125"/>
          </a:xfrm>
        </p:spPr>
        <p:txBody>
          <a:bodyPr/>
          <a:lstStyle/>
          <a:p>
            <a:pPr algn="l" rtl="1"/>
            <a:fld id="{C489637A-11D4-42A0-937C-45FCD8DF8B40}" type="slidenum">
              <a:rPr lang="en-US" sz="4400" smtClean="0"/>
              <a:pPr algn="l" rtl="1"/>
              <a:t>55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323800" y="134076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Basic Citation Form for Articles in Academic Journals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1] </a:t>
            </a:r>
            <a:r>
              <a:rPr lang="en-US" sz="2000" dirty="0"/>
              <a:t>Arnett, J.J. (2000). Emerging </a:t>
            </a:r>
            <a:r>
              <a:rPr lang="en-US" sz="2000" dirty="0" smtClean="0"/>
              <a:t>Adulthood</a:t>
            </a:r>
            <a:r>
              <a:rPr lang="en-US" sz="2000" dirty="0"/>
              <a:t>: A </a:t>
            </a:r>
            <a:r>
              <a:rPr lang="en-US" sz="2000" dirty="0" smtClean="0"/>
              <a:t>Theory </a:t>
            </a:r>
            <a:r>
              <a:rPr lang="en-US" sz="2000" dirty="0"/>
              <a:t>of </a:t>
            </a:r>
            <a:r>
              <a:rPr lang="en-US" sz="2000" dirty="0" smtClean="0"/>
              <a:t>Development </a:t>
            </a:r>
            <a:r>
              <a:rPr lang="en-US" sz="2000" dirty="0"/>
              <a:t>F</a:t>
            </a:r>
            <a:r>
              <a:rPr lang="en-US" sz="2000" dirty="0" smtClean="0"/>
              <a:t>rom </a:t>
            </a:r>
            <a:r>
              <a:rPr lang="en-US" sz="2000" dirty="0"/>
              <a:t>the </a:t>
            </a:r>
            <a:r>
              <a:rPr lang="en-US" sz="2000" dirty="0" smtClean="0"/>
              <a:t>Late </a:t>
            </a:r>
            <a:r>
              <a:rPr lang="en-US" sz="2000" dirty="0"/>
              <a:t>T</a:t>
            </a:r>
            <a:r>
              <a:rPr lang="en-US" sz="2000" dirty="0" smtClean="0"/>
              <a:t>eens </a:t>
            </a:r>
            <a:r>
              <a:rPr lang="en-US" sz="2000" dirty="0"/>
              <a:t>T</a:t>
            </a:r>
            <a:r>
              <a:rPr lang="en-US" sz="2000" dirty="0" smtClean="0"/>
              <a:t>hrough the Twenties</a:t>
            </a:r>
            <a:r>
              <a:rPr lang="en-US" sz="2000" dirty="0"/>
              <a:t>. </a:t>
            </a:r>
            <a:r>
              <a:rPr lang="en-US" sz="2000" i="1" dirty="0"/>
              <a:t>American Psychologist, 55</a:t>
            </a:r>
            <a:r>
              <a:rPr lang="en-US" sz="2000" dirty="0"/>
              <a:t>(3), 469-480</a:t>
            </a:r>
            <a:r>
              <a:rPr lang="en-US" sz="2000" dirty="0" smtClean="0"/>
              <a:t>.</a:t>
            </a:r>
          </a:p>
          <a:p>
            <a:r>
              <a:rPr lang="en-US" sz="2000" b="1" dirty="0"/>
              <a:t>Basic Citation Form for Books</a:t>
            </a:r>
            <a:endParaRPr lang="en-US" sz="2000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2] </a:t>
            </a:r>
            <a:r>
              <a:rPr lang="en-US" sz="2000" dirty="0"/>
              <a:t>Arnett, J.J. (</a:t>
            </a:r>
            <a:r>
              <a:rPr lang="en-US" sz="2000" dirty="0" smtClean="0"/>
              <a:t>2000). </a:t>
            </a:r>
            <a:r>
              <a:rPr lang="en-US" sz="2000" i="1" dirty="0"/>
              <a:t>Emerging Adulthood: A Theory of Development From the Late Teens Through the Twenties</a:t>
            </a:r>
            <a:r>
              <a:rPr lang="en-US" sz="2000" dirty="0" smtClean="0"/>
              <a:t>. </a:t>
            </a:r>
            <a:r>
              <a:rPr lang="en-US" sz="2000" dirty="0"/>
              <a:t>Oxford University Press. </a:t>
            </a:r>
            <a:endParaRPr lang="en-US" sz="2000" dirty="0" smtClean="0"/>
          </a:p>
          <a:p>
            <a:r>
              <a:rPr lang="en-US" sz="2000" b="1" dirty="0"/>
              <a:t>Edited Books (No Author)</a:t>
            </a:r>
            <a:endParaRPr lang="en-US" sz="2000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/>
              <a:t>Erikson, E. H. (Ed.). (1959). </a:t>
            </a:r>
            <a:r>
              <a:rPr lang="en-US" sz="2000" i="1" dirty="0"/>
              <a:t>Identity and the </a:t>
            </a:r>
            <a:r>
              <a:rPr lang="en-US" sz="2000" i="1" dirty="0" smtClean="0"/>
              <a:t>Life Cycle</a:t>
            </a:r>
            <a:r>
              <a:rPr lang="en-US" sz="2000" dirty="0" smtClean="0"/>
              <a:t>. International Universities </a:t>
            </a:r>
            <a:r>
              <a:rPr lang="en-US" sz="2000" dirty="0"/>
              <a:t>Press</a:t>
            </a:r>
            <a:r>
              <a:rPr lang="en-US" sz="2000" dirty="0" smtClean="0"/>
              <a:t>.</a:t>
            </a:r>
          </a:p>
          <a:p>
            <a:r>
              <a:rPr lang="en-US" sz="2000" b="1" dirty="0"/>
              <a:t>Chapters in Edited Books</a:t>
            </a:r>
            <a:endParaRPr lang="en-US" sz="2000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4] </a:t>
            </a:r>
            <a:r>
              <a:rPr lang="en-US" sz="2000" dirty="0" err="1"/>
              <a:t>Klope</a:t>
            </a:r>
            <a:r>
              <a:rPr lang="en-US" sz="2000" dirty="0"/>
              <a:t>, </a:t>
            </a:r>
            <a:r>
              <a:rPr lang="en-US" sz="2000" dirty="0" smtClean="0"/>
              <a:t>M.et al. (2011</a:t>
            </a:r>
            <a:r>
              <a:rPr lang="en-US" sz="2000" dirty="0"/>
              <a:t>). A </a:t>
            </a:r>
            <a:r>
              <a:rPr lang="en-US" sz="2000" dirty="0" smtClean="0"/>
              <a:t>Systemic </a:t>
            </a:r>
            <a:r>
              <a:rPr lang="en-US" sz="2000" dirty="0"/>
              <a:t>A</a:t>
            </a:r>
            <a:r>
              <a:rPr lang="en-US" sz="2000" dirty="0" smtClean="0"/>
              <a:t>pproach </a:t>
            </a:r>
            <a:r>
              <a:rPr lang="en-US" sz="2000" dirty="0"/>
              <a:t>to the </a:t>
            </a:r>
            <a:r>
              <a:rPr lang="en-US" sz="2000" dirty="0" smtClean="0"/>
              <a:t>Transitions </a:t>
            </a:r>
            <a:r>
              <a:rPr lang="en-US" sz="2000" dirty="0"/>
              <a:t>to </a:t>
            </a:r>
            <a:r>
              <a:rPr lang="en-US" sz="2000" dirty="0" smtClean="0"/>
              <a:t>Adulthood</a:t>
            </a:r>
            <a:r>
              <a:rPr lang="en-US" sz="2000" dirty="0"/>
              <a:t>. In </a:t>
            </a:r>
            <a:r>
              <a:rPr lang="en-US" sz="2000" dirty="0" smtClean="0"/>
              <a:t>J.J. Arnett </a:t>
            </a:r>
            <a:r>
              <a:rPr lang="en-US" sz="2000" dirty="0"/>
              <a:t>(Ed.), </a:t>
            </a:r>
            <a:r>
              <a:rPr lang="en-US" sz="2000" i="1" dirty="0"/>
              <a:t>Debating </a:t>
            </a:r>
            <a:r>
              <a:rPr lang="en-US" sz="2000" i="1" dirty="0" smtClean="0"/>
              <a:t>Emerging </a:t>
            </a:r>
            <a:r>
              <a:rPr lang="en-US" sz="2000" i="1" dirty="0"/>
              <a:t>A</a:t>
            </a:r>
            <a:r>
              <a:rPr lang="en-US" sz="2000" i="1" dirty="0" smtClean="0"/>
              <a:t>dulthood </a:t>
            </a:r>
            <a:r>
              <a:rPr lang="en-US" sz="2000" dirty="0"/>
              <a:t>(pp. 53-76</a:t>
            </a:r>
            <a:r>
              <a:rPr lang="en-US" sz="2000" dirty="0" smtClean="0"/>
              <a:t>). Oxford </a:t>
            </a:r>
            <a:r>
              <a:rPr lang="en-US" sz="2000" dirty="0"/>
              <a:t>University Press</a:t>
            </a:r>
            <a:r>
              <a:rPr lang="en-US" sz="2000" dirty="0" smtClean="0"/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733256"/>
            <a:ext cx="4975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ملاحظة: عدد الشرائح الإجمالي للبند الرئيسي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متغير </a:t>
            </a: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تبعاً للحاجة</a:t>
            </a:r>
            <a:endParaRPr lang="en-U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752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168352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3/2)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5" y="6309320"/>
            <a:ext cx="792088" cy="365125"/>
          </a:xfrm>
        </p:spPr>
        <p:txBody>
          <a:bodyPr/>
          <a:lstStyle/>
          <a:p>
            <a:pPr algn="l" rtl="1"/>
            <a:fld id="{C489637A-11D4-42A0-937C-45FCD8DF8B40}" type="slidenum">
              <a:rPr lang="en-US" sz="4400" smtClean="0"/>
              <a:pPr algn="l" rtl="1"/>
              <a:t>56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309364" y="1052736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Dissertations and Theses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 err="1"/>
              <a:t>Chatterjee</a:t>
            </a:r>
            <a:r>
              <a:rPr lang="en-US" sz="2000" dirty="0"/>
              <a:t>, A. (2018). </a:t>
            </a:r>
            <a:r>
              <a:rPr lang="en-US" sz="2000" i="1" dirty="0"/>
              <a:t>The </a:t>
            </a:r>
            <a:r>
              <a:rPr lang="en-US" sz="2000" i="1" dirty="0" smtClean="0"/>
              <a:t>Testability </a:t>
            </a:r>
            <a:r>
              <a:rPr lang="en-US" sz="2000" i="1" dirty="0"/>
              <a:t>of </a:t>
            </a:r>
            <a:r>
              <a:rPr lang="en-US" sz="2000" i="1" dirty="0" smtClean="0"/>
              <a:t>Regular </a:t>
            </a:r>
            <a:r>
              <a:rPr lang="en-US" sz="2000" i="1" dirty="0"/>
              <a:t>L</a:t>
            </a:r>
            <a:r>
              <a:rPr lang="en-US" sz="2000" i="1" dirty="0" smtClean="0"/>
              <a:t>ogic </a:t>
            </a:r>
            <a:r>
              <a:rPr lang="en-US" sz="2000" i="1" dirty="0"/>
              <a:t>S</a:t>
            </a:r>
            <a:r>
              <a:rPr lang="en-US" sz="2000" i="1" dirty="0" smtClean="0"/>
              <a:t>tructures</a:t>
            </a:r>
            <a:r>
              <a:rPr lang="en-US" sz="2000" dirty="0"/>
              <a:t>. [Doctoral </a:t>
            </a:r>
            <a:r>
              <a:rPr lang="en-US" sz="2000" dirty="0" smtClean="0"/>
              <a:t>Dissertation</a:t>
            </a:r>
            <a:r>
              <a:rPr lang="en-US" sz="2000" dirty="0"/>
              <a:t>, University </a:t>
            </a:r>
            <a:r>
              <a:rPr lang="en-US" sz="2000" dirty="0" smtClean="0"/>
              <a:t>of Illinois</a:t>
            </a:r>
            <a:r>
              <a:rPr lang="en-US" sz="2000" dirty="0"/>
              <a:t>, Urbana-Champaign</a:t>
            </a:r>
            <a:r>
              <a:rPr lang="en-US" sz="2000" dirty="0" smtClean="0"/>
              <a:t>].</a:t>
            </a:r>
          </a:p>
          <a:p>
            <a:r>
              <a:rPr lang="en-US" sz="2000" b="1" dirty="0"/>
              <a:t>Websites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/>
              <a:t>Lee, C. (2017, February 1). </a:t>
            </a:r>
            <a:r>
              <a:rPr lang="en-US" sz="2000" i="1" dirty="0"/>
              <a:t>How to cite the </a:t>
            </a:r>
            <a:r>
              <a:rPr lang="en-US" sz="2000" i="1" dirty="0" err="1"/>
              <a:t>UpToDate</a:t>
            </a:r>
            <a:r>
              <a:rPr lang="en-US" sz="2000" i="1" dirty="0"/>
              <a:t> database in APA style</a:t>
            </a:r>
            <a:r>
              <a:rPr lang="en-US" sz="2000" dirty="0"/>
              <a:t>. APA style blog.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blog.apastyle.org/apastyle/2017/02/how-to-cite-the-</a:t>
            </a:r>
            <a:r>
              <a:rPr lang="en-US" sz="2000" dirty="0" smtClean="0"/>
              <a:t>		uptodate-database-in-apa-style.html</a:t>
            </a:r>
          </a:p>
          <a:p>
            <a:r>
              <a:rPr lang="en-US" sz="2000" b="1" dirty="0" smtClean="0"/>
              <a:t>Websites</a:t>
            </a:r>
            <a:r>
              <a:rPr lang="en-US" sz="2000" dirty="0" smtClean="0">
                <a:cs typeface="Times New Roman" pitchFamily="18" charset="0"/>
              </a:rPr>
              <a:t> (</a:t>
            </a:r>
            <a:r>
              <a:rPr lang="en-US" sz="2000" dirty="0" smtClean="0"/>
              <a:t>no </a:t>
            </a:r>
            <a:r>
              <a:rPr lang="en-US" sz="2000" dirty="0"/>
              <a:t>author and no </a:t>
            </a:r>
            <a:r>
              <a:rPr lang="en-US" sz="2000" dirty="0" smtClean="0"/>
              <a:t>date)</a:t>
            </a:r>
            <a:endParaRPr lang="en-US" sz="2000" dirty="0" smtClean="0"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[7] </a:t>
            </a:r>
            <a:r>
              <a:rPr lang="en-US" sz="2000" i="1" dirty="0"/>
              <a:t>Navigating the transition to the 7th edition APA style</a:t>
            </a:r>
            <a:r>
              <a:rPr lang="en-US" sz="2000" dirty="0"/>
              <a:t>. UTA libraries.</a:t>
            </a:r>
          </a:p>
          <a:p>
            <a:r>
              <a:rPr lang="en-US" sz="2000" dirty="0" smtClean="0"/>
              <a:t>	https</a:t>
            </a:r>
            <a:r>
              <a:rPr lang="en-US" sz="2000" dirty="0"/>
              <a:t>://</a:t>
            </a:r>
            <a:r>
              <a:rPr lang="en-US" sz="2000" dirty="0" smtClean="0"/>
              <a:t>libguides.uta.edu/apa/changes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4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2952328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(3/2)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57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SY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616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168352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(3/3)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58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SY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830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283" y="29466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Y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304A7D-8B06-4118-B117-D2E0C1DB71D0}"/>
              </a:ext>
            </a:extLst>
          </p:cNvPr>
          <p:cNvSpPr/>
          <p:nvPr/>
        </p:nvSpPr>
        <p:spPr>
          <a:xfrm>
            <a:off x="184569" y="1149183"/>
            <a:ext cx="871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sz="20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72956A-1F28-47E8-BD14-7231CF62A69D}"/>
              </a:ext>
            </a:extLst>
          </p:cNvPr>
          <p:cNvSpPr/>
          <p:nvPr/>
        </p:nvSpPr>
        <p:spPr>
          <a:xfrm>
            <a:off x="1085725" y="249289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endParaRPr lang="ar-SY" sz="5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140" y="6021288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1">
              <a:defRPr/>
            </a:pPr>
            <a:r>
              <a:rPr lang="ar-SY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</a:t>
            </a: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الأخيرة)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15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2339752" y="143313"/>
            <a:ext cx="3462583" cy="719138"/>
          </a:xfrm>
        </p:spPr>
        <p:txBody>
          <a:bodyPr>
            <a:normAutofit/>
          </a:bodyPr>
          <a:lstStyle/>
          <a:p>
            <a:pPr algn="ctr" defTabSz="457200" rtl="0"/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 وأهميته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0989" y="1304541"/>
            <a:ext cx="8060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804246" y="508738"/>
            <a:ext cx="1990815" cy="82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>
              <a:lnSpc>
                <a:spcPct val="100000"/>
              </a:lnSpc>
            </a:pP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020273" y="3520037"/>
            <a:ext cx="1774790" cy="719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ar-SY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أهمية</a:t>
            </a: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989" y="4148817"/>
            <a:ext cx="79794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7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732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419872" cy="720080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مخطط</a:t>
            </a:r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23528" y="6312302"/>
            <a:ext cx="667649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8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107504" y="908720"/>
            <a:ext cx="8784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 ونظرية لـ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مرجعية ونظرية لبروتوكولات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لـ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محاكاة/مضاهاة شبكة/منظومة ..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اقتراح خوارزمية/طريقة/منهجية/..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تقييم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أداء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الخوارزمية/... في الشبكة/... المدروسة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مقارنة مع نتائج دراسات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مقالة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علمية/مقالتين علميتين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على الأقل في مجلات محكمة معتمدة من جامعة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دمشق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كتابة الرسالة/الأطروحة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الدفاع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الرسالة/الأطروحة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حال ورود الموافقات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اللازمة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99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506241" cy="561662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العملي والنتائج 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الاستنتاجات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العامة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الآفاق المستقبلية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9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73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4015</TotalTime>
  <Words>1949</Words>
  <Application>Microsoft Office PowerPoint</Application>
  <PresentationFormat>On-screen Show (4:3)</PresentationFormat>
  <Paragraphs>598</Paragraphs>
  <Slides>59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مخطط العرض</vt:lpstr>
      <vt:lpstr>مخطط العرض</vt:lpstr>
      <vt:lpstr>هدف البحث</vt:lpstr>
      <vt:lpstr>مخطط العرض</vt:lpstr>
      <vt:lpstr>مشكلة البحث وأهميته</vt:lpstr>
      <vt:lpstr>مخطط العرض</vt:lpstr>
      <vt:lpstr>مخطط البحث المعتمد</vt:lpstr>
      <vt:lpstr>مخطط العرض</vt:lpstr>
      <vt:lpstr>الأساسيات النظرية(6/1)</vt:lpstr>
      <vt:lpstr>الأساسيات النظرية(6/2)</vt:lpstr>
      <vt:lpstr>الأساسيات النظرية(6/3)</vt:lpstr>
      <vt:lpstr>الأساسيات النظرية(6/4)</vt:lpstr>
      <vt:lpstr>الأساسيات النظرية(6/5)</vt:lpstr>
      <vt:lpstr>الأساسيات النظرية(6/6)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PowerPoint Presentation</vt:lpstr>
      <vt:lpstr>PowerPoint Presentation</vt:lpstr>
      <vt:lpstr>مخطط العرض</vt:lpstr>
      <vt:lpstr>PowerPoint Presentation</vt:lpstr>
      <vt:lpstr>PowerPoint Presentation</vt:lpstr>
      <vt:lpstr>مخطط العرض</vt:lpstr>
      <vt:lpstr>PowerPoint Presentation</vt:lpstr>
      <vt:lpstr>مخطط العرض</vt:lpstr>
      <vt:lpstr>قائمة المراجع (3/1)</vt:lpstr>
      <vt:lpstr>قائمة المراجع (3/2)</vt:lpstr>
      <vt:lpstr>قائمة المراجع (3/2)</vt:lpstr>
      <vt:lpstr>قائمة المراجع (3/3)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Dana</cp:lastModifiedBy>
  <cp:revision>1136</cp:revision>
  <dcterms:created xsi:type="dcterms:W3CDTF">2022-03-11T15:34:43Z</dcterms:created>
  <dcterms:modified xsi:type="dcterms:W3CDTF">2024-02-28T09:13:19Z</dcterms:modified>
</cp:coreProperties>
</file>